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6" r:id="rId2"/>
    <p:sldId id="257" r:id="rId3"/>
    <p:sldId id="262" r:id="rId4"/>
    <p:sldId id="258" r:id="rId5"/>
    <p:sldId id="259" r:id="rId6"/>
    <p:sldId id="260" r:id="rId7"/>
    <p:sldId id="261" r:id="rId8"/>
    <p:sldId id="273" r:id="rId9"/>
    <p:sldId id="283" r:id="rId10"/>
    <p:sldId id="274" r:id="rId11"/>
    <p:sldId id="275" r:id="rId12"/>
    <p:sldId id="276" r:id="rId13"/>
    <p:sldId id="277" r:id="rId14"/>
    <p:sldId id="278" r:id="rId15"/>
    <p:sldId id="279" r:id="rId16"/>
    <p:sldId id="281" r:id="rId17"/>
    <p:sldId id="282" r:id="rId18"/>
    <p:sldId id="284" r:id="rId19"/>
    <p:sldId id="285" r:id="rId20"/>
    <p:sldId id="271" r:id="rId21"/>
    <p:sldId id="272" r:id="rId22"/>
    <p:sldId id="263" r:id="rId23"/>
    <p:sldId id="264" r:id="rId24"/>
    <p:sldId id="269" r:id="rId25"/>
    <p:sldId id="267" r:id="rId26"/>
    <p:sldId id="286" r:id="rId2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8" autoAdjust="0"/>
    <p:restoredTop sz="94660"/>
  </p:normalViewPr>
  <p:slideViewPr>
    <p:cSldViewPr>
      <p:cViewPr>
        <p:scale>
          <a:sx n="60" d="100"/>
          <a:sy n="60" d="100"/>
        </p:scale>
        <p:origin x="-166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CC084-D485-4FF4-A1AF-C7CCCD2A3036}" type="datetimeFigureOut">
              <a:rPr lang="es-CO" smtClean="0"/>
              <a:pPr/>
              <a:t>13/05/2013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26FB0-2643-42F9-B75D-E7635D44663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26FB0-2643-42F9-B75D-E7635D44663B}" type="slidenum">
              <a:rPr lang="es-CO" smtClean="0"/>
              <a:pPr/>
              <a:t>25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8A1B-DD75-428D-93C1-92A84FF9D59B}" type="datetimeFigureOut">
              <a:rPr lang="es-CO" smtClean="0"/>
              <a:pPr/>
              <a:t>13/05/2013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5336-CA93-46FD-9B53-22E0E42E429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8A1B-DD75-428D-93C1-92A84FF9D59B}" type="datetimeFigureOut">
              <a:rPr lang="es-CO" smtClean="0"/>
              <a:pPr/>
              <a:t>13/05/2013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5336-CA93-46FD-9B53-22E0E42E429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8A1B-DD75-428D-93C1-92A84FF9D59B}" type="datetimeFigureOut">
              <a:rPr lang="es-CO" smtClean="0"/>
              <a:pPr/>
              <a:t>13/05/2013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5336-CA93-46FD-9B53-22E0E42E429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8A1B-DD75-428D-93C1-92A84FF9D59B}" type="datetimeFigureOut">
              <a:rPr lang="es-CO" smtClean="0"/>
              <a:pPr/>
              <a:t>13/05/2013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5336-CA93-46FD-9B53-22E0E42E429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8A1B-DD75-428D-93C1-92A84FF9D59B}" type="datetimeFigureOut">
              <a:rPr lang="es-CO" smtClean="0"/>
              <a:pPr/>
              <a:t>13/05/2013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5336-CA93-46FD-9B53-22E0E42E429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8A1B-DD75-428D-93C1-92A84FF9D59B}" type="datetimeFigureOut">
              <a:rPr lang="es-CO" smtClean="0"/>
              <a:pPr/>
              <a:t>13/05/2013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5336-CA93-46FD-9B53-22E0E42E429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8A1B-DD75-428D-93C1-92A84FF9D59B}" type="datetimeFigureOut">
              <a:rPr lang="es-CO" smtClean="0"/>
              <a:pPr/>
              <a:t>13/05/2013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5336-CA93-46FD-9B53-22E0E42E429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8A1B-DD75-428D-93C1-92A84FF9D59B}" type="datetimeFigureOut">
              <a:rPr lang="es-CO" smtClean="0"/>
              <a:pPr/>
              <a:t>13/05/2013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5336-CA93-46FD-9B53-22E0E42E429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8A1B-DD75-428D-93C1-92A84FF9D59B}" type="datetimeFigureOut">
              <a:rPr lang="es-CO" smtClean="0"/>
              <a:pPr/>
              <a:t>13/05/2013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5336-CA93-46FD-9B53-22E0E42E429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8A1B-DD75-428D-93C1-92A84FF9D59B}" type="datetimeFigureOut">
              <a:rPr lang="es-CO" smtClean="0"/>
              <a:pPr/>
              <a:t>13/05/2013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5336-CA93-46FD-9B53-22E0E42E429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8A1B-DD75-428D-93C1-92A84FF9D59B}" type="datetimeFigureOut">
              <a:rPr lang="es-CO" smtClean="0"/>
              <a:pPr/>
              <a:t>13/05/2013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5336-CA93-46FD-9B53-22E0E42E429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58A1B-DD75-428D-93C1-92A84FF9D59B}" type="datetimeFigureOut">
              <a:rPr lang="es-CO" smtClean="0"/>
              <a:pPr/>
              <a:t>13/05/2013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85336-CA93-46FD-9B53-22E0E42E429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4.bp.blogspot.com/_i78nQUluCAs/TI56eLnrH-I/AAAAAAAAAA4/JZgk-vrpdwQ/s1600/epoca-colonial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3.bp.blogspot.com/-pdzugGQChRw/UMe0tTX9dqI/AAAAAAAAACs/M9Poj0Vw49E/s1600/coll.jp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s.wikipedia.org/wiki/Archivo:GVAC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8/8e/Gabrielsopo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e/e4/Custodiosopo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en/f/f6/Rafaelsopo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2520279"/>
          </a:xfrm>
        </p:spPr>
        <p:txBody>
          <a:bodyPr>
            <a:normAutofit/>
          </a:bodyPr>
          <a:lstStyle/>
          <a:p>
            <a:r>
              <a:rPr lang="en-US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La </a:t>
            </a:r>
            <a:r>
              <a:rPr lang="en-US" sz="4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cultura</a:t>
            </a:r>
            <a:r>
              <a:rPr lang="en-US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en-US" sz="4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durante</a:t>
            </a:r>
            <a:r>
              <a:rPr lang="en-US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la </a:t>
            </a:r>
            <a:r>
              <a:rPr lang="en-US" sz="4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colonia</a:t>
            </a:r>
            <a:r>
              <a:rPr lang="en-US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endParaRPr lang="es-CO" sz="4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ltar-de-Catedral-de-Lim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Catedral de Lima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boliviasantuariocopacaban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Santuario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de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Peregrinación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de Copacabana.</a:t>
            </a:r>
            <a:r>
              <a:rPr lang="es-CO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s-CO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endParaRPr lang="es-CO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APILLA_DOMINGUEZ CAMARGO-CATEDRAL DE TUNJA-4-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Catedral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de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Tunja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en Colombia</a:t>
            </a:r>
            <a:endParaRPr lang="es-CO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APITELES_CORINTIOS-PORTADA CATEDRAL DE TUNJA-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41438" y="0"/>
            <a:ext cx="64611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2 Título"/>
          <p:cNvSpPr txBox="1">
            <a:spLocks/>
          </p:cNvSpPr>
          <p:nvPr/>
        </p:nvSpPr>
        <p:spPr>
          <a:xfrm>
            <a:off x="539552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Catedral</a:t>
            </a:r>
            <a:r>
              <a:rPr kumimoji="0" lang="en-US" sz="4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de </a:t>
            </a:r>
            <a:r>
              <a:rPr kumimoji="0" lang="en-US" sz="4000" b="0" i="0" u="none" strike="noStrike" kern="120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Tunja</a:t>
            </a:r>
            <a:r>
              <a:rPr kumimoji="0" lang="en-US" sz="4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en Colombia</a:t>
            </a:r>
            <a:endParaRPr kumimoji="0" lang="es-CO" sz="4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atedral de  Lima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11163"/>
            <a:ext cx="9144000" cy="60340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Catedral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de Lima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atedral de quit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3425" y="0"/>
            <a:ext cx="51371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Catedral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de Quito en Ecuador</a:t>
            </a:r>
            <a:endParaRPr lang="es-CO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atedral de quito  la sabana sant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0813"/>
            <a:ext cx="9144000" cy="6556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Catedral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de Quito en Ecuador 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atedrallim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2 Título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Catedral de Lima</a:t>
            </a:r>
            <a:endParaRPr kumimoji="0" lang="es-CO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Música</a:t>
            </a:r>
            <a:endParaRPr lang="es-CO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476672"/>
            <a:ext cx="5904656" cy="6192687"/>
          </a:xfrm>
        </p:spPr>
        <p:txBody>
          <a:bodyPr>
            <a:normAutofit fontScale="92500" lnSpcReduction="20000"/>
          </a:bodyPr>
          <a:lstStyle/>
          <a:p>
            <a:r>
              <a:rPr lang="es-CO" dirty="0" smtClean="0">
                <a:solidFill>
                  <a:schemeClr val="accent4">
                    <a:lumMod val="50000"/>
                  </a:schemeClr>
                </a:solidFill>
              </a:rPr>
              <a:t>Al igual que la pintura y el arte en general, giraba en torno a temas religiosos propios del renacimiento y el Barroco. Los instrumentos musicales utilizados en la interpretación de la música sacra fueron el órgano, el fagot , la guitarra y el arpa.  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s-CO" dirty="0" smtClean="0">
                <a:solidFill>
                  <a:schemeClr val="accent4">
                    <a:lumMod val="50000"/>
                  </a:schemeClr>
                </a:solidFill>
              </a:rPr>
              <a:t>Los villancicos tenían mucha aceptación y se cantaban incluso fuera de la época navideña.</a:t>
            </a:r>
          </a:p>
          <a:p>
            <a:r>
              <a:rPr lang="es-CO" dirty="0" smtClean="0">
                <a:solidFill>
                  <a:schemeClr val="accent4">
                    <a:lumMod val="50000"/>
                  </a:schemeClr>
                </a:solidFill>
              </a:rPr>
              <a:t>La música puramente europea, se cultivó entre los altos estratos sociales.</a:t>
            </a:r>
            <a:endParaRPr lang="es-CO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2" descr="http://www.streetswing.com/histmain/histitl/8minuet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5204" y="1556792"/>
            <a:ext cx="2499278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19261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Durante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este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periodo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de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tiempo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, la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expresión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cultural y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artística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reflejaba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el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prestigio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y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poder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de la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iglesia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católica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y la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aristocracia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española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en el Nuevo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Reino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de Granada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c. 1548-1717).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Conocido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posteriormente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como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el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virreinato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de la Nueva Granada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(1717–1819).</a:t>
            </a:r>
          </a:p>
          <a:p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362" name="Picture 2" descr="http://upload.wikimedia.org/wikipedia/commons/thumb/a/a9/Mujeres_de_la_colonia_P_Subercaseaux.jpg/736px-Mujeres_de_la_colonia_P_Subercaseau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7173" y="2996952"/>
            <a:ext cx="4320480" cy="3518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/>
          </a:bodyPr>
          <a:lstStyle/>
          <a:p>
            <a:r>
              <a:rPr lang="es-CO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Literatura </a:t>
            </a:r>
            <a:endParaRPr lang="es-CO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85000" lnSpcReduction="10000"/>
          </a:bodyPr>
          <a:lstStyle/>
          <a:p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Aunque su temática principal era religiosa, en un </a:t>
            </a:r>
            <a:r>
              <a:rPr lang="es-CO" dirty="0" err="1" smtClean="0">
                <a:solidFill>
                  <a:schemeClr val="accent4">
                    <a:lumMod val="75000"/>
                  </a:schemeClr>
                </a:solidFill>
              </a:rPr>
              <a:t>comienso</a:t>
            </a:r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 se destacaron las crónicas de varios escritores españoles en las que se describía</a:t>
            </a:r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n </a:t>
            </a:r>
            <a:r>
              <a:rPr lang="es-CO" dirty="0" err="1" smtClean="0">
                <a:solidFill>
                  <a:schemeClr val="accent4">
                    <a:lumMod val="75000"/>
                  </a:schemeClr>
                </a:solidFill>
              </a:rPr>
              <a:t>aconteceimientos</a:t>
            </a:r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 de la conquista y los primeros años de la colonia.</a:t>
            </a:r>
          </a:p>
          <a:p>
            <a:pPr>
              <a:buNone/>
            </a:pPr>
            <a:endParaRPr lang="es-CO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Juan Castellanos, Fray Pedro Simón y Juan Rodriguez </a:t>
            </a:r>
            <a:r>
              <a:rPr lang="es-CO" dirty="0" err="1" smtClean="0">
                <a:solidFill>
                  <a:schemeClr val="accent4">
                    <a:lumMod val="75000"/>
                  </a:schemeClr>
                </a:solidFill>
              </a:rPr>
              <a:t>Freyle</a:t>
            </a:r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 fueron los más importantes escritores durante la época colonial en la Nueva Granada por sus trabajos literarios: Elegías de varones ilustres de Indias, Noticias historiales de las conquistas de tierra firme noticias historiales de las conquistas de tierra firme en las Indias Occidentales y el Carnero. </a:t>
            </a:r>
            <a:endParaRPr lang="es-CO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7772400" cy="1470025"/>
          </a:xfrm>
        </p:spPr>
        <p:txBody>
          <a:bodyPr>
            <a:normAutofit/>
          </a:bodyPr>
          <a:lstStyle/>
          <a:p>
            <a:r>
              <a:rPr lang="es-CO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Educación</a:t>
            </a:r>
            <a:endParaRPr lang="es-CO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94306"/>
            <a:ext cx="8219256" cy="3888432"/>
          </a:xfrm>
        </p:spPr>
        <p:txBody>
          <a:bodyPr>
            <a:normAutofit fontScale="55000" lnSpcReduction="20000"/>
          </a:bodyPr>
          <a:lstStyle/>
          <a:p>
            <a:r>
              <a:rPr lang="es-CO" smtClean="0">
                <a:solidFill>
                  <a:schemeClr val="accent4">
                    <a:lumMod val="75000"/>
                  </a:schemeClr>
                </a:solidFill>
              </a:rPr>
              <a:t>El papel principal de la iglesia en el nuevo mundo fue la </a:t>
            </a:r>
            <a:r>
              <a:rPr lang="es-CO" smtClean="0">
                <a:solidFill>
                  <a:schemeClr val="accent4">
                    <a:lumMod val="75000"/>
                  </a:schemeClr>
                </a:solidFill>
              </a:rPr>
              <a:t>evangelización</a:t>
            </a:r>
            <a:r>
              <a:rPr lang="es-CO" smtClean="0">
                <a:solidFill>
                  <a:schemeClr val="accent4">
                    <a:lumMod val="75000"/>
                  </a:schemeClr>
                </a:solidFill>
              </a:rPr>
              <a:t>. Cada expedición traia consigo un </a:t>
            </a:r>
            <a:r>
              <a:rPr lang="es-CO" smtClean="0">
                <a:solidFill>
                  <a:schemeClr val="accent4">
                    <a:lumMod val="75000"/>
                  </a:schemeClr>
                </a:solidFill>
              </a:rPr>
              <a:t>fraile</a:t>
            </a:r>
            <a:r>
              <a:rPr lang="es-CO" smtClean="0">
                <a:solidFill>
                  <a:schemeClr val="accent4">
                    <a:lumMod val="75000"/>
                  </a:schemeClr>
                </a:solidFill>
              </a:rPr>
              <a:t>, que estaba a cargo de la conversión de los nativos a la fe </a:t>
            </a:r>
            <a:r>
              <a:rPr lang="es-CO" smtClean="0">
                <a:solidFill>
                  <a:schemeClr val="accent4">
                    <a:lumMod val="75000"/>
                  </a:schemeClr>
                </a:solidFill>
              </a:rPr>
              <a:t>católica</a:t>
            </a:r>
            <a:r>
              <a:rPr lang="es-CO" smtClean="0">
                <a:solidFill>
                  <a:schemeClr val="accent4">
                    <a:lumMod val="75000"/>
                  </a:schemeClr>
                </a:solidFill>
              </a:rPr>
              <a:t>. Las comunidades de los  </a:t>
            </a:r>
            <a:r>
              <a:rPr lang="es-CO" smtClean="0">
                <a:solidFill>
                  <a:schemeClr val="accent4">
                    <a:lumMod val="75000"/>
                  </a:schemeClr>
                </a:solidFill>
              </a:rPr>
              <a:t>Franciscanos</a:t>
            </a:r>
            <a:r>
              <a:rPr lang="es-CO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s-CO" smtClean="0">
                <a:solidFill>
                  <a:schemeClr val="accent4">
                    <a:lumMod val="75000"/>
                  </a:schemeClr>
                </a:solidFill>
              </a:rPr>
              <a:t>Augustinianos</a:t>
            </a:r>
            <a:r>
              <a:rPr lang="es-CO" smtClean="0">
                <a:solidFill>
                  <a:schemeClr val="accent4">
                    <a:lumMod val="75000"/>
                  </a:schemeClr>
                </a:solidFill>
              </a:rPr>
              <a:t>, Jesuitas y Dominicanos llegaron a la Nueva Granada con los </a:t>
            </a:r>
            <a:r>
              <a:rPr lang="es-CO" smtClean="0">
                <a:solidFill>
                  <a:schemeClr val="accent4">
                    <a:lumMod val="75000"/>
                  </a:schemeClr>
                </a:solidFill>
              </a:rPr>
              <a:t>conquistadores</a:t>
            </a:r>
            <a:r>
              <a:rPr lang="es-CO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endParaRPr lang="es-CO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s-CO" smtClean="0">
                <a:solidFill>
                  <a:schemeClr val="accent4">
                    <a:lumMod val="75000"/>
                  </a:schemeClr>
                </a:solidFill>
              </a:rPr>
              <a:t>Años </a:t>
            </a:r>
            <a:r>
              <a:rPr lang="es-CO" smtClean="0">
                <a:solidFill>
                  <a:schemeClr val="accent4">
                    <a:lumMod val="75000"/>
                  </a:schemeClr>
                </a:solidFill>
              </a:rPr>
              <a:t>después</a:t>
            </a:r>
            <a:r>
              <a:rPr lang="es-CO" smtClean="0">
                <a:solidFill>
                  <a:schemeClr val="accent4">
                    <a:lumMod val="75000"/>
                  </a:schemeClr>
                </a:solidFill>
              </a:rPr>
              <a:t>, cuando muchos de los nativos se habían convertido a el </a:t>
            </a:r>
            <a:r>
              <a:rPr lang="es-CO" smtClean="0">
                <a:solidFill>
                  <a:schemeClr val="accent4">
                    <a:lumMod val="75000"/>
                  </a:schemeClr>
                </a:solidFill>
              </a:rPr>
              <a:t>cristianismo</a:t>
            </a:r>
            <a:r>
              <a:rPr lang="es-CO" smtClean="0">
                <a:solidFill>
                  <a:schemeClr val="accent4">
                    <a:lumMod val="75000"/>
                  </a:schemeClr>
                </a:solidFill>
              </a:rPr>
              <a:t>, la iglesia jugaba un papel muy importante en la educación de la </a:t>
            </a:r>
            <a:r>
              <a:rPr lang="es-CO" smtClean="0">
                <a:solidFill>
                  <a:schemeClr val="accent4">
                    <a:lumMod val="75000"/>
                  </a:schemeClr>
                </a:solidFill>
              </a:rPr>
              <a:t>población</a:t>
            </a:r>
            <a:r>
              <a:rPr lang="es-CO" smtClean="0">
                <a:solidFill>
                  <a:schemeClr val="accent4">
                    <a:lumMod val="75000"/>
                  </a:schemeClr>
                </a:solidFill>
              </a:rPr>
              <a:t>. Muchas comunidades se distinguieron por el deseo de crear instituciones de educación y </a:t>
            </a:r>
            <a:r>
              <a:rPr lang="es-CO" smtClean="0">
                <a:solidFill>
                  <a:schemeClr val="accent4">
                    <a:lumMod val="75000"/>
                  </a:schemeClr>
                </a:solidFill>
              </a:rPr>
              <a:t>evangelización.</a:t>
            </a:r>
            <a:endParaRPr lang="es-CO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s-CO" smtClean="0">
                <a:solidFill>
                  <a:schemeClr val="accent4">
                    <a:lumMod val="75000"/>
                  </a:schemeClr>
                </a:solidFill>
              </a:rPr>
              <a:t>La Sociedad de Jesús fundó muchos </a:t>
            </a:r>
            <a:r>
              <a:rPr lang="es-CO" smtClean="0">
                <a:solidFill>
                  <a:schemeClr val="accent4">
                    <a:lumMod val="75000"/>
                  </a:schemeClr>
                </a:solidFill>
              </a:rPr>
              <a:t>colegios</a:t>
            </a:r>
            <a:r>
              <a:rPr lang="es-CO" smtClean="0">
                <a:solidFill>
                  <a:schemeClr val="accent4">
                    <a:lumMod val="75000"/>
                  </a:schemeClr>
                </a:solidFill>
              </a:rPr>
              <a:t>, incluyendo el colegio de </a:t>
            </a:r>
            <a:r>
              <a:rPr lang="es-CO" smtClean="0">
                <a:solidFill>
                  <a:schemeClr val="accent4">
                    <a:lumMod val="75000"/>
                  </a:schemeClr>
                </a:solidFill>
              </a:rPr>
              <a:t>“</a:t>
            </a:r>
            <a:r>
              <a:rPr lang="es-CO" smtClean="0">
                <a:solidFill>
                  <a:schemeClr val="accent4">
                    <a:lumMod val="75000"/>
                  </a:schemeClr>
                </a:solidFill>
              </a:rPr>
              <a:t>San </a:t>
            </a:r>
            <a:r>
              <a:rPr lang="es-CO" smtClean="0">
                <a:solidFill>
                  <a:schemeClr val="accent4">
                    <a:lumMod val="75000"/>
                  </a:schemeClr>
                </a:solidFill>
              </a:rPr>
              <a:t>Bartolomé</a:t>
            </a:r>
            <a:r>
              <a:rPr lang="es-CO" smtClean="0">
                <a:solidFill>
                  <a:schemeClr val="accent4">
                    <a:lumMod val="75000"/>
                  </a:schemeClr>
                </a:solidFill>
              </a:rPr>
              <a:t>” creando las bases para la creación de la Universidad </a:t>
            </a:r>
            <a:r>
              <a:rPr lang="es-CO" smtClean="0">
                <a:solidFill>
                  <a:schemeClr val="accent4">
                    <a:lumMod val="75000"/>
                  </a:schemeClr>
                </a:solidFill>
              </a:rPr>
              <a:t>Javeriana</a:t>
            </a:r>
            <a:r>
              <a:rPr lang="es-CO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endParaRPr lang="es-CO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s-CO" smtClean="0">
                <a:solidFill>
                  <a:schemeClr val="accent4">
                    <a:lumMod val="75000"/>
                  </a:schemeClr>
                </a:solidFill>
              </a:rPr>
              <a:t>En </a:t>
            </a:r>
            <a:r>
              <a:rPr lang="es-CO" smtClean="0">
                <a:solidFill>
                  <a:schemeClr val="accent4">
                    <a:lumMod val="75000"/>
                  </a:schemeClr>
                </a:solidFill>
              </a:rPr>
              <a:t>1558</a:t>
            </a:r>
            <a:r>
              <a:rPr lang="es-CO" smtClean="0">
                <a:solidFill>
                  <a:schemeClr val="accent4">
                    <a:lumMod val="75000"/>
                  </a:schemeClr>
                </a:solidFill>
              </a:rPr>
              <a:t>, los Dominicanos fundaron la Universidad de Santo </a:t>
            </a:r>
            <a:r>
              <a:rPr lang="es-CO" smtClean="0">
                <a:solidFill>
                  <a:schemeClr val="accent4">
                    <a:lumMod val="75000"/>
                  </a:schemeClr>
                </a:solidFill>
              </a:rPr>
              <a:t>Tomás</a:t>
            </a:r>
            <a:r>
              <a:rPr lang="es-CO" smtClean="0">
                <a:solidFill>
                  <a:schemeClr val="accent4">
                    <a:lumMod val="75000"/>
                  </a:schemeClr>
                </a:solidFill>
              </a:rPr>
              <a:t>. Otras </a:t>
            </a:r>
            <a:r>
              <a:rPr lang="es-CO" smtClean="0">
                <a:solidFill>
                  <a:schemeClr val="accent4">
                    <a:lumMod val="75000"/>
                  </a:schemeClr>
                </a:solidFill>
              </a:rPr>
              <a:t>comunidades</a:t>
            </a:r>
            <a:r>
              <a:rPr lang="es-CO" smtClean="0">
                <a:solidFill>
                  <a:schemeClr val="accent4">
                    <a:lumMod val="75000"/>
                  </a:schemeClr>
                </a:solidFill>
              </a:rPr>
              <a:t>, como la Augustiniana y la </a:t>
            </a:r>
            <a:r>
              <a:rPr lang="es-CO" smtClean="0">
                <a:solidFill>
                  <a:schemeClr val="accent4">
                    <a:lumMod val="75000"/>
                  </a:schemeClr>
                </a:solidFill>
              </a:rPr>
              <a:t>Franciscana</a:t>
            </a:r>
            <a:r>
              <a:rPr lang="es-CO" smtClean="0">
                <a:solidFill>
                  <a:schemeClr val="accent4">
                    <a:lumMod val="75000"/>
                  </a:schemeClr>
                </a:solidFill>
              </a:rPr>
              <a:t>, fueron los responsables de la evangelización de los indígenas in áreas remotas de los centros </a:t>
            </a:r>
            <a:r>
              <a:rPr lang="es-CO" smtClean="0">
                <a:solidFill>
                  <a:schemeClr val="accent4">
                    <a:lumMod val="75000"/>
                  </a:schemeClr>
                </a:solidFill>
              </a:rPr>
              <a:t>urbanos.</a:t>
            </a:r>
            <a:endParaRPr lang="es-CO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4578" name="Picture 2" descr="http://www.periodismosinfronteras.com/wp-content/uploads/2009/12/colegio_mayor_de_san_bartol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4792" y="4197411"/>
            <a:ext cx="3932436" cy="2553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rmAutofit/>
          </a:bodyPr>
          <a:lstStyle/>
          <a:p>
            <a:r>
              <a:rPr lang="es-CO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Moda</a:t>
            </a:r>
            <a:endParaRPr lang="es-CO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3600399"/>
          </a:xfrm>
        </p:spPr>
        <p:txBody>
          <a:bodyPr>
            <a:normAutofit fontScale="85000" lnSpcReduction="10000"/>
          </a:bodyPr>
          <a:lstStyle/>
          <a:p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Durante la época de la colonia</a:t>
            </a:r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, el vestuario de las mujeres ricas, especial mente en Santa Fe de Bogotá, era muy similar a los vestidos europeos “corte princesa”.</a:t>
            </a:r>
          </a:p>
          <a:p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Los hombres vestían  pantalones muy ajustados y chaquetas con una camisa blanca, y para ocasiones de gala era muy similar pero con dos colas en la parte de atrás.   </a:t>
            </a:r>
          </a:p>
          <a:p>
            <a:endParaRPr lang="es-CO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BLOGGER_PHOTO_ID_5516481252509294562" descr="http://4.bp.blogspot.com/_i78nQUluCAs/TI56eLnrH-I/AAAAAAAAAA4/JZgk-vrpdwQ/s320/epoca-colonial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849931"/>
            <a:ext cx="374441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n 1" descr="http://ceehistoria.files.wordpress.com/2008/08/vestimenta-colon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3689" y="0"/>
            <a:ext cx="53720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0" y="1700808"/>
            <a:ext cx="7772400" cy="1470025"/>
          </a:xfrm>
        </p:spPr>
        <p:txBody>
          <a:bodyPr>
            <a:normAutofit/>
          </a:bodyPr>
          <a:lstStyle/>
          <a:p>
            <a:r>
              <a:rPr lang="es-CO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Pintura</a:t>
            </a:r>
            <a:endParaRPr lang="es-CO" sz="4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14338" name="Picture 2" descr="http://3.bp.blogspot.com/-pdzugGQChRw/UMe0tTX9dqI/AAAAAAAAACs/M9Poj0Vw49E/s320/col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360" y="3373903"/>
            <a:ext cx="3912096" cy="300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8154" y="1184782"/>
            <a:ext cx="6676224" cy="5458928"/>
          </a:xfrm>
        </p:spPr>
        <p:txBody>
          <a:bodyPr>
            <a:normAutofit/>
          </a:bodyPr>
          <a:lstStyle/>
          <a:p>
            <a:r>
              <a:rPr lang="es-ES" sz="1800" b="1" dirty="0" smtClean="0">
                <a:solidFill>
                  <a:schemeClr val="accent4">
                    <a:lumMod val="75000"/>
                  </a:schemeClr>
                </a:solidFill>
              </a:rPr>
              <a:t>Gregorio Vásquez de Arce y Ceballos</a:t>
            </a:r>
            <a:r>
              <a:rPr lang="es-ES" sz="1800" dirty="0" smtClean="0">
                <a:solidFill>
                  <a:schemeClr val="accent4">
                    <a:lumMod val="75000"/>
                  </a:schemeClr>
                </a:solidFill>
              </a:rPr>
              <a:t> (1638–1711), fue el pintor más importante de la época colonial española en Colombia. Trabajó durante una era dominada por el estilo </a:t>
            </a:r>
            <a:r>
              <a:rPr lang="es-ES" sz="1800" b="1" dirty="0" smtClean="0">
                <a:solidFill>
                  <a:schemeClr val="accent4">
                    <a:lumMod val="75000"/>
                  </a:schemeClr>
                </a:solidFill>
              </a:rPr>
              <a:t>barroco hispano-americano </a:t>
            </a:r>
            <a:r>
              <a:rPr lang="es-ES" sz="1800" dirty="0" smtClean="0">
                <a:solidFill>
                  <a:schemeClr val="accent4">
                    <a:lumMod val="75000"/>
                  </a:schemeClr>
                </a:solidFill>
              </a:rPr>
              <a:t>que prosperó a partir de 1650 a 1750</a:t>
            </a:r>
            <a:r>
              <a:rPr lang="es-ES" sz="18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es-ES" sz="18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s-ES" sz="1800" dirty="0" smtClean="0">
                <a:solidFill>
                  <a:schemeClr val="accent4">
                    <a:lumMod val="75000"/>
                  </a:schemeClr>
                </a:solidFill>
              </a:rPr>
              <a:t>Vázquez ha sido considerado como el pintor más grande proveniente de Colombia. La mayoría de sus pinturas son religiosas en naturaleza, con temas que incluyen la vida de Cristo y de la Virgen, de los santos, y de las escenas del nuevo testamento.</a:t>
            </a:r>
          </a:p>
          <a:p>
            <a:r>
              <a:rPr lang="es-ES" sz="1800" dirty="0" smtClean="0">
                <a:solidFill>
                  <a:schemeClr val="accent4">
                    <a:lumMod val="75000"/>
                  </a:schemeClr>
                </a:solidFill>
              </a:rPr>
              <a:t>Su pintura  de la trinidad como una figura única con cuatro ojos y tres caras, fue considerada </a:t>
            </a:r>
            <a:r>
              <a:rPr lang="es-ES" sz="1800" dirty="0" err="1" smtClean="0">
                <a:solidFill>
                  <a:schemeClr val="accent4">
                    <a:lumMod val="75000"/>
                  </a:schemeClr>
                </a:solidFill>
              </a:rPr>
              <a:t>heréjica</a:t>
            </a:r>
            <a:r>
              <a:rPr lang="es-ES" sz="1800" dirty="0" smtClean="0">
                <a:solidFill>
                  <a:schemeClr val="accent4">
                    <a:lumMod val="75000"/>
                  </a:schemeClr>
                </a:solidFill>
              </a:rPr>
              <a:t> porque se asimilaba a las deidades indas. </a:t>
            </a:r>
            <a:endParaRPr lang="es-ES" sz="18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1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Los </a:t>
            </a:r>
            <a:r>
              <a:rPr lang="en-US" sz="1800" b="1" dirty="0" err="1" smtClean="0">
                <a:solidFill>
                  <a:schemeClr val="accent4">
                    <a:lumMod val="75000"/>
                  </a:schemeClr>
                </a:solidFill>
              </a:rPr>
              <a:t>ángelesd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 de </a:t>
            </a:r>
            <a:r>
              <a:rPr lang="en-US" sz="1800" b="1" dirty="0" err="1" smtClean="0">
                <a:solidFill>
                  <a:schemeClr val="accent4">
                    <a:lumMod val="75000"/>
                  </a:schemeClr>
                </a:solidFill>
              </a:rPr>
              <a:t>Sópó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4">
                    <a:lumMod val="75000"/>
                  </a:schemeClr>
                </a:solidFill>
              </a:rPr>
              <a:t>es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4">
                    <a:lumMod val="75000"/>
                  </a:schemeClr>
                </a:solidFill>
              </a:rPr>
              <a:t>una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4">
                    <a:lumMod val="75000"/>
                  </a:schemeClr>
                </a:solidFill>
              </a:rPr>
              <a:t>serie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 de </a:t>
            </a:r>
            <a:r>
              <a:rPr lang="en-US" sz="1800" dirty="0" err="1" smtClean="0">
                <a:solidFill>
                  <a:schemeClr val="accent4">
                    <a:lumMod val="75000"/>
                  </a:schemeClr>
                </a:solidFill>
              </a:rPr>
              <a:t>doce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4">
                    <a:lumMod val="75000"/>
                  </a:schemeClr>
                </a:solidFill>
              </a:rPr>
              <a:t>pinturas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accent4">
                    <a:lumMod val="75000"/>
                  </a:schemeClr>
                </a:solidFill>
              </a:rPr>
              <a:t>cadauna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4">
                    <a:lumMod val="75000"/>
                  </a:schemeClr>
                </a:solidFill>
              </a:rPr>
              <a:t>representando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 un </a:t>
            </a:r>
            <a:r>
              <a:rPr lang="en-US" sz="1800" dirty="0" err="1" smtClean="0">
                <a:solidFill>
                  <a:schemeClr val="accent4">
                    <a:lumMod val="75000"/>
                  </a:schemeClr>
                </a:solidFill>
              </a:rPr>
              <a:t>arcangel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 en un </a:t>
            </a:r>
            <a:r>
              <a:rPr lang="en-US" sz="1800" dirty="0" err="1" smtClean="0">
                <a:solidFill>
                  <a:schemeClr val="accent4">
                    <a:lumMod val="75000"/>
                  </a:schemeClr>
                </a:solidFill>
              </a:rPr>
              <a:t>fondo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4">
                    <a:lumMod val="75000"/>
                  </a:schemeClr>
                </a:solidFill>
              </a:rPr>
              <a:t>temebroso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endParaRPr lang="es-CO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Gregorio Vasquez de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Arce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y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Ceballos</a:t>
            </a:r>
            <a:endParaRPr lang="es-CO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GVA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3" y="2500306"/>
            <a:ext cx="2428892" cy="3150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123728" y="580526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pic>
        <p:nvPicPr>
          <p:cNvPr id="1030" name="Picture 6" descr="File:Gabrielsop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5035" y="409991"/>
            <a:ext cx="3270005" cy="5323265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2483768" y="594928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Gabriel </a:t>
            </a:r>
            <a:r>
              <a:rPr lang="en-US" dirty="0" smtClean="0"/>
              <a:t>– </a:t>
            </a:r>
            <a:r>
              <a:rPr lang="en-US" dirty="0" err="1" smtClean="0"/>
              <a:t>fuerza</a:t>
            </a:r>
            <a:r>
              <a:rPr lang="en-US" dirty="0" smtClean="0"/>
              <a:t> de Dios: El </a:t>
            </a:r>
            <a:r>
              <a:rPr lang="en-US" dirty="0" err="1" smtClean="0"/>
              <a:t>arcangel</a:t>
            </a:r>
            <a:r>
              <a:rPr lang="en-US" dirty="0" smtClean="0"/>
              <a:t> de la </a:t>
            </a:r>
            <a:r>
              <a:rPr lang="en-US" dirty="0" err="1" smtClean="0"/>
              <a:t>divina</a:t>
            </a:r>
            <a:r>
              <a:rPr lang="en-US" dirty="0" smtClean="0"/>
              <a:t> </a:t>
            </a:r>
            <a:r>
              <a:rPr lang="en-US" dirty="0" err="1" smtClean="0"/>
              <a:t>salvación</a:t>
            </a:r>
            <a:r>
              <a:rPr lang="en-US" dirty="0" smtClean="0"/>
              <a:t>.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le:Custodiosop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5082" y="209208"/>
            <a:ext cx="3407774" cy="554754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267744" y="594928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Angel Guardian </a:t>
            </a:r>
            <a:r>
              <a:rPr lang="en-US" dirty="0" smtClean="0"/>
              <a:t>– </a:t>
            </a:r>
            <a:r>
              <a:rPr lang="en-US" dirty="0" err="1" smtClean="0"/>
              <a:t>Compañia</a:t>
            </a:r>
            <a:r>
              <a:rPr lang="en-US" dirty="0" smtClean="0"/>
              <a:t> de Dios: El </a:t>
            </a:r>
            <a:r>
              <a:rPr lang="en-US" dirty="0" err="1" smtClean="0"/>
              <a:t>ángel</a:t>
            </a:r>
            <a:r>
              <a:rPr lang="en-US" dirty="0" smtClean="0"/>
              <a:t> de los </a:t>
            </a:r>
            <a:r>
              <a:rPr lang="en-US" dirty="0" err="1" smtClean="0"/>
              <a:t>niños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le:Rafaelsop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007" y="346823"/>
            <a:ext cx="3364041" cy="5476345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843808" y="597137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Rafael </a:t>
            </a:r>
            <a:r>
              <a:rPr lang="en-US" dirty="0" smtClean="0"/>
              <a:t>– </a:t>
            </a:r>
            <a:r>
              <a:rPr lang="en-US" dirty="0" err="1" smtClean="0"/>
              <a:t>Medicina</a:t>
            </a:r>
            <a:r>
              <a:rPr lang="en-US" dirty="0" smtClean="0"/>
              <a:t> de Dios: La </a:t>
            </a:r>
            <a:r>
              <a:rPr lang="en-US" dirty="0" err="1" smtClean="0"/>
              <a:t>sanidad</a:t>
            </a:r>
            <a:r>
              <a:rPr lang="en-US" dirty="0" smtClean="0"/>
              <a:t> </a:t>
            </a:r>
            <a:r>
              <a:rPr lang="en-US" dirty="0" err="1" smtClean="0"/>
              <a:t>Divina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>
            <a:normAutofit/>
          </a:bodyPr>
          <a:lstStyle/>
          <a:p>
            <a:r>
              <a:rPr lang="es-CO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Arquitectura </a:t>
            </a:r>
            <a:endParaRPr lang="es-CO" sz="4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r>
              <a:rPr lang="es-CO" dirty="0" smtClean="0">
                <a:solidFill>
                  <a:schemeClr val="accent4">
                    <a:lumMod val="75000"/>
                  </a:schemeClr>
                </a:solidFill>
              </a:rPr>
              <a:t>Su desarrollo se basó en los modelos y estilos arquitectónicos propios de la época en España. Podemos encontrar ejemplos muy claros en los pueblos coloniales que se conservan en lugares como los siguientes: </a:t>
            </a:r>
            <a:endParaRPr lang="es-CO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2">
      <a:majorFont>
        <a:latin typeface="Heavy Heap"/>
        <a:ea typeface=""/>
        <a:cs typeface=""/>
      </a:majorFont>
      <a:minorFont>
        <a:latin typeface="Kristen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705</Words>
  <Application>Microsoft Office PowerPoint</Application>
  <PresentationFormat>Presentación en pantalla (4:3)</PresentationFormat>
  <Paragraphs>40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La cultura durante la colonia </vt:lpstr>
      <vt:lpstr>Diapositiva 2</vt:lpstr>
      <vt:lpstr>Pintura</vt:lpstr>
      <vt:lpstr>Gregorio Vasquez de Arce y Ceballos</vt:lpstr>
      <vt:lpstr>Diapositiva 5</vt:lpstr>
      <vt:lpstr>Diapositiva 6</vt:lpstr>
      <vt:lpstr>Diapositiva 7</vt:lpstr>
      <vt:lpstr>Arquitectura </vt:lpstr>
      <vt:lpstr>Diapositiva 9</vt:lpstr>
      <vt:lpstr>Catedral de Lima</vt:lpstr>
      <vt:lpstr>Santuario de Peregrinación de Copacabana. </vt:lpstr>
      <vt:lpstr>Catedral de Tunja en Colombia</vt:lpstr>
      <vt:lpstr>Diapositiva 13</vt:lpstr>
      <vt:lpstr>Catedral de Lima</vt:lpstr>
      <vt:lpstr>Catedral de Quito en Ecuador</vt:lpstr>
      <vt:lpstr>Catedral de Quito en Ecuador </vt:lpstr>
      <vt:lpstr>Diapositiva 17</vt:lpstr>
      <vt:lpstr>Música</vt:lpstr>
      <vt:lpstr>Diapositiva 19</vt:lpstr>
      <vt:lpstr>Literatura </vt:lpstr>
      <vt:lpstr>Diapositiva 21</vt:lpstr>
      <vt:lpstr>Educación</vt:lpstr>
      <vt:lpstr>Diapositiva 23</vt:lpstr>
      <vt:lpstr>Moda</vt:lpstr>
      <vt:lpstr>Diapositiva 25</vt:lpstr>
      <vt:lpstr>Diapositiva 26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amsarmientog</dc:creator>
  <cp:lastModifiedBy>amsarmientog</cp:lastModifiedBy>
  <cp:revision>62</cp:revision>
  <dcterms:created xsi:type="dcterms:W3CDTF">2011-04-22T22:12:13Z</dcterms:created>
  <dcterms:modified xsi:type="dcterms:W3CDTF">2013-05-13T23:37:28Z</dcterms:modified>
</cp:coreProperties>
</file>