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58" r:id="rId7"/>
    <p:sldId id="260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FF"/>
    <a:srgbClr val="FF0066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90939" autoAdjust="0"/>
  </p:normalViewPr>
  <p:slideViewPr>
    <p:cSldViewPr>
      <p:cViewPr varScale="1">
        <p:scale>
          <a:sx n="68" d="100"/>
          <a:sy n="68" d="100"/>
        </p:scale>
        <p:origin x="-9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8FD5DD-347F-4D6B-8512-6B255405002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76377E-5196-4D17-84D1-0E032D0DE6B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D6E6A1-8725-4C8A-A2AD-9DE374C51DB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FD1181-8B82-4260-97C3-4EB0380F520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4A89CD-6392-4CA7-8843-6D7395C7681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1A47E5-6C29-463D-B88B-941B9E03CB1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4FD058-3DD1-4A67-908A-3D3BD25B2B2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526FE6-1848-4C3D-92CA-8E7A6D43359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8A196F-27CA-4505-BAFF-D71547DBF8F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9C31D4-1017-4246-ADBA-AC5363EEF7D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7673FF-B29E-4AF0-BBA1-C5B2207E7C5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788793-96EF-4B81-9144-A0F036908543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762000" y="6172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62000" y="6324600"/>
            <a:ext cx="251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© A. Weinberg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676400" y="4191000"/>
            <a:ext cx="6191250" cy="10398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s-ES" sz="6000" kern="10" spc="-60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Harlow"/>
              </a:rPr>
              <a:t>Animal Adaptations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971800" y="5257800"/>
            <a:ext cx="3733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Yukon Font" pitchFamily="2" charset="0"/>
              </a:rPr>
              <a:t>SOL 3.4</a:t>
            </a:r>
          </a:p>
          <a:p>
            <a:pPr algn="ctr">
              <a:spcBef>
                <a:spcPct val="50000"/>
              </a:spcBef>
            </a:pPr>
            <a:r>
              <a:rPr lang="en-US">
                <a:latin typeface="Yukon Font" pitchFamily="2" charset="0"/>
              </a:rPr>
              <a:t>By Ms. Weinberg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57200" y="304800"/>
            <a:ext cx="8305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2054" name="Picture 6" descr="animal-camouflage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685800"/>
            <a:ext cx="4267200" cy="2817813"/>
          </a:xfrm>
          <a:prstGeom prst="rect">
            <a:avLst/>
          </a:prstGeom>
          <a:noFill/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828800" y="1600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toad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2514600" y="1828800"/>
            <a:ext cx="16764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 advClick="0" advTm="10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2052" grpId="0" autoUpdateAnimBg="0"/>
      <p:bldP spid="2055" grpId="0" autoUpdateAnimBg="0"/>
      <p:bldP spid="20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295400" y="4038600"/>
            <a:ext cx="7239000" cy="1295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43000" y="43434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3200" b="1" i="1">
                <a:latin typeface="Yukon Font" pitchFamily="2" charset="0"/>
              </a:rPr>
              <a:t>Chemical defenses</a:t>
            </a:r>
            <a:r>
              <a:rPr lang="en-US" sz="2800">
                <a:latin typeface="Yukon Font" pitchFamily="2" charset="0"/>
              </a:rPr>
              <a:t> (like venom, ink, sprays)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52600" y="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3200" b="1" u="sng">
                <a:latin typeface="Yukon Font" pitchFamily="2" charset="0"/>
              </a:rPr>
              <a:t>Physical adaptation</a:t>
            </a:r>
            <a:endParaRPr lang="en-US" sz="3200" u="sng">
              <a:latin typeface="Yukon Font" pitchFamily="2" charset="0"/>
            </a:endParaRP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981200" y="1219200"/>
          <a:ext cx="2100263" cy="2641600"/>
        </p:xfrm>
        <a:graphic>
          <a:graphicData uri="http://schemas.openxmlformats.org/presentationml/2006/ole">
            <p:oleObj spid="_x0000_s11269" name="Clip" r:id="rId3" imgW="7855560" imgH="9882720" progId="">
              <p:embed/>
            </p:oleObj>
          </a:graphicData>
        </a:graphic>
      </p:graphicFrame>
      <p:pic>
        <p:nvPicPr>
          <p:cNvPr id="11270" name="Picture 6" descr="j011219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133600"/>
            <a:ext cx="4114800" cy="151765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8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38200" y="609600"/>
            <a:ext cx="746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latin typeface="Yukon Font" pitchFamily="2" charset="0"/>
              </a:rPr>
              <a:t>Body coverings &amp; parts (claws, beaks, feet, armor plates, skulls, teeth)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52600" y="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3200" b="1" u="sng">
                <a:latin typeface="Yukon Font" pitchFamily="2" charset="0"/>
              </a:rPr>
              <a:t>Physical adaptations</a:t>
            </a:r>
            <a:endParaRPr lang="en-US" sz="3200" u="sng">
              <a:latin typeface="Yukon Font" pitchFamily="2" charset="0"/>
            </a:endParaRPr>
          </a:p>
        </p:txBody>
      </p:sp>
      <p:pic>
        <p:nvPicPr>
          <p:cNvPr id="12293" name="Picture 5" descr="elepha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0"/>
            <a:ext cx="5334000" cy="3540125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3400" y="5486400"/>
            <a:ext cx="7772400" cy="1143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Lucida Casual" pitchFamily="66" charset="0"/>
              </a:rPr>
              <a:t>The elephant’s </a:t>
            </a:r>
            <a:r>
              <a:rPr lang="en-US">
                <a:solidFill>
                  <a:srgbClr val="993300"/>
                </a:solidFill>
                <a:latin typeface="Copperplate Gothic Light" pitchFamily="34" charset="0"/>
              </a:rPr>
              <a:t>trunk</a:t>
            </a:r>
            <a:r>
              <a:rPr lang="en-US">
                <a:solidFill>
                  <a:schemeClr val="tx2"/>
                </a:solidFill>
                <a:latin typeface="Copperplate Gothic Light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Lucida Casual" pitchFamily="66" charset="0"/>
              </a:rPr>
              <a:t>is a physical adaptation that helps it to clean itself, eat, drink, and to pick things up.  </a:t>
            </a:r>
          </a:p>
        </p:txBody>
      </p:sp>
    </p:spTree>
  </p:cSld>
  <p:clrMapOvr>
    <a:masterClrMapping/>
  </p:clrMapOvr>
  <p:transition spd="slow" advClick="0" advTm="20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5867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Yukon Font" pitchFamily="2" charset="0"/>
              </a:rPr>
              <a:t>Now let’s learn about</a:t>
            </a:r>
          </a:p>
          <a:p>
            <a:pPr algn="ctr">
              <a:spcBef>
                <a:spcPct val="50000"/>
              </a:spcBef>
            </a:pPr>
            <a:r>
              <a:rPr lang="en-US" sz="3200">
                <a:latin typeface="Yukon Font" pitchFamily="2" charset="0"/>
              </a:rPr>
              <a:t> </a:t>
            </a:r>
            <a:r>
              <a:rPr lang="en-US" sz="3200" b="1">
                <a:latin typeface="Yukon Font" pitchFamily="2" charset="0"/>
              </a:rPr>
              <a:t>Behavioral Adaptations…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00200" y="4876800"/>
            <a:ext cx="586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Yukon Font" pitchFamily="2" charset="0"/>
              </a:rPr>
              <a:t>Behavioral Adaptations</a:t>
            </a:r>
            <a:r>
              <a:rPr lang="en-US" sz="3200">
                <a:latin typeface="Yukon Font" pitchFamily="2" charset="0"/>
              </a:rPr>
              <a:t> allow animals to respond to life needs.  </a:t>
            </a:r>
            <a:endParaRPr lang="en-US" sz="3200" b="1">
              <a:latin typeface="Yukon Font" pitchFamily="2" charset="0"/>
            </a:endParaRPr>
          </a:p>
        </p:txBody>
      </p:sp>
      <p:pic>
        <p:nvPicPr>
          <p:cNvPr id="15364" name="Picture 4" descr="AN0448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09800"/>
            <a:ext cx="2590800" cy="24050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8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0" y="4343400"/>
            <a:ext cx="5867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Yukon Font" pitchFamily="2" charset="0"/>
              </a:rPr>
              <a:t>Each organism has unique methods of adapting to its environment by means of different actions.</a:t>
            </a:r>
            <a:endParaRPr lang="en-US" sz="3200" b="1">
              <a:latin typeface="Yukon Font" pitchFamily="2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76400" y="304800"/>
            <a:ext cx="586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Yukon Font" pitchFamily="2" charset="0"/>
              </a:rPr>
              <a:t>Behavioral Adaptations</a:t>
            </a:r>
            <a:r>
              <a:rPr lang="en-US" sz="3200">
                <a:latin typeface="Yukon Font" pitchFamily="2" charset="0"/>
              </a:rPr>
              <a:t> are animals’ actions.</a:t>
            </a:r>
            <a:endParaRPr lang="en-US" sz="3200" b="1">
              <a:latin typeface="Yukon Font" pitchFamily="2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2514600"/>
            <a:ext cx="5867400" cy="955675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rgbClr val="FF0066"/>
                </a:solidFill>
                <a:latin typeface="Yukon Font" pitchFamily="2" charset="0"/>
              </a:rPr>
              <a:t>Remember that Physical Adaptations are body structures</a:t>
            </a:r>
            <a:r>
              <a:rPr lang="en-US" sz="2800" i="1">
                <a:latin typeface="Yukon Font" pitchFamily="2" charset="0"/>
              </a:rPr>
              <a:t>.</a:t>
            </a:r>
          </a:p>
        </p:txBody>
      </p:sp>
      <p:pic>
        <p:nvPicPr>
          <p:cNvPr id="13317" name="Picture 5" descr="cr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209800"/>
            <a:ext cx="1600200" cy="149383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Yukon Font" pitchFamily="2" charset="0"/>
              </a:rPr>
              <a:t>We can divide </a:t>
            </a:r>
            <a:r>
              <a:rPr lang="en-US" sz="3200" b="1">
                <a:latin typeface="Yukon Font" pitchFamily="2" charset="0"/>
              </a:rPr>
              <a:t>Behavioral Adaptations</a:t>
            </a:r>
            <a:r>
              <a:rPr lang="en-US" sz="3200">
                <a:latin typeface="Yukon Font" pitchFamily="2" charset="0"/>
              </a:rPr>
              <a:t> into two groups:  </a:t>
            </a:r>
            <a:endParaRPr lang="en-US" sz="3200" b="1">
              <a:latin typeface="Yukon Font" pitchFamily="2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95400" y="22860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Yukon Font" pitchFamily="2" charset="0"/>
              </a:rPr>
              <a:t>Instinctive  </a:t>
            </a:r>
            <a:endParaRPr lang="en-US" sz="3200" b="1">
              <a:latin typeface="Yukon Font" pitchFamily="2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181600" y="23622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Yukon Font" pitchFamily="2" charset="0"/>
              </a:rPr>
              <a:t>Learned  </a:t>
            </a:r>
            <a:endParaRPr lang="en-US" sz="3200" b="1">
              <a:latin typeface="Yukon Font" pitchFamily="2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95400" y="4191000"/>
            <a:ext cx="2438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These behaviors happen naturally &amp; don’t have to be learned.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181600" y="47244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These behaviors must be taught.</a:t>
            </a:r>
          </a:p>
        </p:txBody>
      </p:sp>
      <p:pic>
        <p:nvPicPr>
          <p:cNvPr id="14344" name="Picture 8" descr="7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048000"/>
            <a:ext cx="2286000" cy="1531938"/>
          </a:xfrm>
          <a:prstGeom prst="rect">
            <a:avLst/>
          </a:prstGeom>
          <a:noFill/>
        </p:spPr>
      </p:pic>
      <p:pic>
        <p:nvPicPr>
          <p:cNvPr id="14345" name="Picture 9" descr="AN0261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200400"/>
            <a:ext cx="1836738" cy="77152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0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0" grpId="0" autoUpdateAnimBg="0"/>
      <p:bldP spid="14341" grpId="0" autoUpdateAnimBg="0"/>
      <p:bldP spid="14342" grpId="0" autoUpdateAnimBg="0"/>
      <p:bldP spid="1434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14400" y="1066800"/>
            <a:ext cx="2819400" cy="1676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243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Yukon Font" pitchFamily="2" charset="0"/>
              </a:rPr>
              <a:t>Instinctive behaviors </a:t>
            </a:r>
            <a:endParaRPr lang="en-US" sz="3200" b="1">
              <a:latin typeface="Yukon Font" pitchFamily="2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953000" y="1295400"/>
            <a:ext cx="3581400" cy="2209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105400" y="1676400"/>
            <a:ext cx="3352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Yukon Font" pitchFamily="2" charset="0"/>
              </a:rPr>
              <a:t>happen naturally &amp; don’t need to be learned</a:t>
            </a:r>
            <a:endParaRPr lang="en-US" sz="3200" b="1">
              <a:latin typeface="Yukon Font" pitchFamily="2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886200" y="18288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latin typeface="Yukon Font" pitchFamily="2" charset="0"/>
              </a:rPr>
              <a:t>=</a:t>
            </a:r>
            <a:r>
              <a:rPr lang="en-US" sz="3200">
                <a:latin typeface="Yukon Font" pitchFamily="2" charset="0"/>
              </a:rPr>
              <a:t> </a:t>
            </a:r>
            <a:endParaRPr lang="en-US" sz="3200" b="1">
              <a:latin typeface="Yukon Font" pitchFamily="2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447800" y="52578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latin typeface="Yukon Font" pitchFamily="2" charset="0"/>
              </a:rPr>
              <a:t>Finding shelter</a:t>
            </a:r>
            <a:endParaRPr lang="en-US" sz="2000" b="1" i="1">
              <a:latin typeface="Yukon Font" pitchFamily="2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57200" y="42672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latin typeface="Yukon Font" pitchFamily="2" charset="0"/>
              </a:rPr>
              <a:t>Methods of gathering &amp; storing food </a:t>
            </a:r>
            <a:endParaRPr lang="en-US" sz="2000" b="1" i="1">
              <a:latin typeface="Yukon Font" pitchFamily="2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276600" y="44958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latin typeface="Yukon Font" pitchFamily="2" charset="0"/>
              </a:rPr>
              <a:t>Defending oneself</a:t>
            </a:r>
            <a:endParaRPr lang="en-US" sz="2000" b="1" i="1">
              <a:latin typeface="Yukon Font" pitchFamily="2" charset="0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191000" y="52578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latin typeface="Yukon Font" pitchFamily="2" charset="0"/>
              </a:rPr>
              <a:t>Raising young</a:t>
            </a:r>
            <a:endParaRPr lang="en-US" sz="2000" b="1" i="1">
              <a:latin typeface="Yukon Font" pitchFamily="2" charset="0"/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943600" y="44196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latin typeface="Yukon Font" pitchFamily="2" charset="0"/>
              </a:rPr>
              <a:t>Hibernating </a:t>
            </a:r>
            <a:endParaRPr lang="en-US" sz="2000" b="1" i="1">
              <a:latin typeface="Yukon Font" pitchFamily="2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6324600" y="52578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latin typeface="Yukon Font" pitchFamily="2" charset="0"/>
              </a:rPr>
              <a:t>Migrating</a:t>
            </a:r>
            <a:endParaRPr lang="en-US" sz="2000" b="1" i="1">
              <a:latin typeface="Yukon Font" pitchFamily="2" charset="0"/>
            </a:endParaRPr>
          </a:p>
        </p:txBody>
      </p:sp>
      <p:pic>
        <p:nvPicPr>
          <p:cNvPr id="16400" name="Picture 16" descr="Dragnf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200400"/>
            <a:ext cx="877888" cy="96043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utoUpdateAnimBg="0"/>
      <p:bldP spid="16395" grpId="0" autoUpdateAnimBg="0"/>
      <p:bldP spid="16396" grpId="0" autoUpdateAnimBg="0"/>
      <p:bldP spid="16397" grpId="0" autoUpdateAnimBg="0"/>
      <p:bldP spid="16398" grpId="0" autoUpdateAnimBg="0"/>
      <p:bldP spid="1639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800600" y="1219200"/>
            <a:ext cx="3962400" cy="3581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219200" y="1219200"/>
            <a:ext cx="2286000" cy="1371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243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Yukon Font" pitchFamily="2" charset="0"/>
              </a:rPr>
              <a:t>Learned behaviors</a:t>
            </a:r>
            <a:endParaRPr lang="en-US" sz="3200" b="1">
              <a:latin typeface="Yukon Font" pitchFamily="2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953000" y="1371600"/>
            <a:ext cx="3810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Yukon Font" pitchFamily="2" charset="0"/>
              </a:rPr>
              <a:t>Obtained by interacting with the environment and cannot be passed on to the next generation except by teaching.</a:t>
            </a:r>
            <a:endParaRPr lang="en-US" sz="3200" b="1">
              <a:latin typeface="Yukon Font" pitchFamily="2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886200" y="18288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latin typeface="Yukon Font" pitchFamily="2" charset="0"/>
              </a:rPr>
              <a:t>=</a:t>
            </a:r>
            <a:r>
              <a:rPr lang="en-US" sz="3200">
                <a:latin typeface="Yukon Font" pitchFamily="2" charset="0"/>
              </a:rPr>
              <a:t> </a:t>
            </a:r>
            <a:endParaRPr lang="en-US" sz="3200" b="1">
              <a:latin typeface="Yukon Font" pitchFamily="2" charset="0"/>
            </a:endParaRPr>
          </a:p>
        </p:txBody>
      </p:sp>
      <p:pic>
        <p:nvPicPr>
          <p:cNvPr id="17416" name="Picture 8" descr="j01347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895600"/>
            <a:ext cx="3175000" cy="30226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828800" y="304800"/>
            <a:ext cx="6283325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Yukon Font" pitchFamily="2" charset="0"/>
              </a:rPr>
              <a:t>In this lesson, we have learned about </a:t>
            </a:r>
          </a:p>
          <a:p>
            <a:pPr algn="ctr"/>
            <a:r>
              <a:rPr lang="en-US" sz="3600" b="1">
                <a:latin typeface="Yukon Font" pitchFamily="2" charset="0"/>
              </a:rPr>
              <a:t>animal adaptations</a:t>
            </a:r>
            <a:r>
              <a:rPr lang="en-US" sz="3200">
                <a:latin typeface="Yukon Font" pitchFamily="2" charset="0"/>
              </a:rPr>
              <a:t>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058863" y="2133600"/>
            <a:ext cx="6915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Yukon Font" pitchFamily="2" charset="0"/>
              </a:rPr>
              <a:t>There are 2 ways to describe adaptations: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057400" y="3048000"/>
            <a:ext cx="1562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Yukon Font" pitchFamily="2" charset="0"/>
              </a:rPr>
              <a:t>Physical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267200" y="3048000"/>
            <a:ext cx="771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Yukon Font" pitchFamily="2" charset="0"/>
              </a:rPr>
              <a:t>and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15000" y="2971800"/>
            <a:ext cx="196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Yukon Font" pitchFamily="2" charset="0"/>
              </a:rPr>
              <a:t>Behavioral</a:t>
            </a:r>
          </a:p>
        </p:txBody>
      </p:sp>
      <p:pic>
        <p:nvPicPr>
          <p:cNvPr id="18439" name="Picture 7" descr="AN0081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962400"/>
            <a:ext cx="2057400" cy="1887538"/>
          </a:xfrm>
          <a:prstGeom prst="rect">
            <a:avLst/>
          </a:prstGeom>
          <a:noFill/>
        </p:spPr>
      </p:pic>
      <p:pic>
        <p:nvPicPr>
          <p:cNvPr id="18440" name="Picture 8" descr="AN04487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108450"/>
            <a:ext cx="1752600" cy="16256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8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  <p:bldP spid="18436" grpId="0" autoUpdateAnimBg="0"/>
      <p:bldP spid="18437" grpId="0" autoUpdateAnimBg="0"/>
      <p:bldP spid="1843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143000" y="533400"/>
            <a:ext cx="6813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Yukon Font" pitchFamily="2" charset="0"/>
              </a:rPr>
              <a:t>Physical adaptations are body structures.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90600" y="1447800"/>
            <a:ext cx="7412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Yukon Font" pitchFamily="2" charset="0"/>
              </a:rPr>
              <a:t>Some examples of physical adaptations are: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667000" y="2438400"/>
            <a:ext cx="2171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Yukon Font" pitchFamily="2" charset="0"/>
              </a:rPr>
              <a:t>Camouflage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973388" y="3140075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Yukon Font" pitchFamily="2" charset="0"/>
              </a:rPr>
              <a:t>Mimicry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657600" y="4648200"/>
            <a:ext cx="4057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Yukon Font" pitchFamily="2" charset="0"/>
              </a:rPr>
              <a:t>Body coverings &amp; parts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200400" y="3886200"/>
            <a:ext cx="3246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Yukon Font" pitchFamily="2" charset="0"/>
              </a:rPr>
              <a:t>Chemical defenses</a:t>
            </a:r>
          </a:p>
        </p:txBody>
      </p:sp>
      <p:pic>
        <p:nvPicPr>
          <p:cNvPr id="19465" name="Picture 9" descr="1abu20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514600"/>
            <a:ext cx="457200" cy="457200"/>
          </a:xfrm>
          <a:prstGeom prst="rect">
            <a:avLst/>
          </a:prstGeom>
          <a:noFill/>
        </p:spPr>
      </p:pic>
      <p:pic>
        <p:nvPicPr>
          <p:cNvPr id="19466" name="Picture 10" descr="1abu20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962400"/>
            <a:ext cx="457200" cy="457200"/>
          </a:xfrm>
          <a:prstGeom prst="rect">
            <a:avLst/>
          </a:prstGeom>
          <a:noFill/>
        </p:spPr>
      </p:pic>
      <p:pic>
        <p:nvPicPr>
          <p:cNvPr id="19468" name="Picture 12" descr="img9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276600"/>
            <a:ext cx="974725" cy="862013"/>
          </a:xfrm>
          <a:prstGeom prst="rect">
            <a:avLst/>
          </a:prstGeom>
          <a:noFill/>
        </p:spPr>
      </p:pic>
      <p:pic>
        <p:nvPicPr>
          <p:cNvPr id="19469" name="Picture 13" descr="img9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724400"/>
            <a:ext cx="974725" cy="86201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9460" grpId="0" autoUpdateAnimBg="0"/>
      <p:bldP spid="19461" grpId="0" autoUpdateAnimBg="0"/>
      <p:bldP spid="19463" grpId="0" autoUpdateAnimBg="0"/>
      <p:bldP spid="1946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836613" y="533400"/>
            <a:ext cx="74914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Yukon Font" pitchFamily="2" charset="0"/>
              </a:rPr>
              <a:t>Behavioral Adaptations are animals’ actions.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830388" y="1676400"/>
            <a:ext cx="5187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Yukon Font" pitchFamily="2" charset="0"/>
              </a:rPr>
              <a:t>Behavioral Adaptations can be</a:t>
            </a:r>
          </a:p>
          <a:p>
            <a:pPr algn="ctr"/>
            <a:r>
              <a:rPr lang="en-US" sz="3200">
                <a:latin typeface="Yukon Font" pitchFamily="2" charset="0"/>
              </a:rPr>
              <a:t>Instinctive or Learned.</a:t>
            </a:r>
          </a:p>
        </p:txBody>
      </p:sp>
      <p:pic>
        <p:nvPicPr>
          <p:cNvPr id="20485" name="Picture 5" descr="an0112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200400"/>
            <a:ext cx="1660525" cy="202088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6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533400"/>
            <a:ext cx="624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Yukon Font" pitchFamily="2" charset="0"/>
              </a:rPr>
              <a:t>Have you ever wondered how animals are able to survive in the wild?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828800" y="5410200"/>
            <a:ext cx="533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Yukon Font" pitchFamily="2" charset="0"/>
              </a:rPr>
              <a:t>Animals have certain </a:t>
            </a:r>
            <a:r>
              <a:rPr lang="en-US" sz="3200">
                <a:latin typeface="Yukon Font" pitchFamily="2" charset="0"/>
              </a:rPr>
              <a:t>adaptations </a:t>
            </a:r>
            <a:r>
              <a:rPr lang="en-US" sz="2800">
                <a:latin typeface="Yukon Font" pitchFamily="2" charset="0"/>
              </a:rPr>
              <a:t>that help them to survive.</a:t>
            </a:r>
          </a:p>
        </p:txBody>
      </p:sp>
      <p:pic>
        <p:nvPicPr>
          <p:cNvPr id="3077" name="Picture 5" descr="AN0132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105400"/>
            <a:ext cx="1371600" cy="1109663"/>
          </a:xfrm>
          <a:prstGeom prst="rect">
            <a:avLst/>
          </a:prstGeom>
          <a:noFill/>
        </p:spPr>
      </p:pic>
      <p:sp>
        <p:nvSpPr>
          <p:cNvPr id="3078" name="Line 6"/>
          <p:cNvSpPr>
            <a:spLocks noChangeShapeType="1"/>
          </p:cNvSpPr>
          <p:nvPr/>
        </p:nvSpPr>
        <p:spPr bwMode="auto">
          <a:xfrm flipH="1">
            <a:off x="6400800" y="3810000"/>
            <a:ext cx="1295400" cy="175260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3079" name="Picture 7" descr="ZEBR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00200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  <p:bldP spid="307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971800" y="609600"/>
            <a:ext cx="32004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latin typeface="Yukon Font" pitchFamily="2" charset="0"/>
              </a:rPr>
              <a:t>The next time you read about an animal in the wild, or when you see one on television, think about its adaptations…. 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3886200" y="5334000"/>
            <a:ext cx="1285875" cy="581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s-ES" sz="3200" kern="10" spc="-32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The End</a:t>
            </a:r>
          </a:p>
        </p:txBody>
      </p:sp>
    </p:spTree>
  </p:cSld>
  <p:clrMapOvr>
    <a:masterClrMapping/>
  </p:clrMapOvr>
  <p:transition advClick="0" advTm="17000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Yukon Font" pitchFamily="2" charset="0"/>
              </a:rPr>
              <a:t>Think about the way you dress in the winter.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28194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Yukon Font" pitchFamily="2" charset="0"/>
              </a:rPr>
              <a:t>You don’t wear your shorts and bathing suit when it’s snowing outside!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4343400"/>
            <a:ext cx="487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latin typeface="Yukon Font" pitchFamily="2" charset="0"/>
              </a:rPr>
              <a:t>You wear warm clothes, and maybe even a hat and mittens to protect yourself  from the weather. </a:t>
            </a:r>
          </a:p>
        </p:txBody>
      </p:sp>
      <p:pic>
        <p:nvPicPr>
          <p:cNvPr id="5125" name="Picture 5" descr="j03187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143000"/>
            <a:ext cx="1524000" cy="1468438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981200" y="4114800"/>
            <a:ext cx="5105400" cy="21336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5127" name="Picture 7" descr="j032374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257800"/>
            <a:ext cx="1668463" cy="12350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utoUpdateAnimBg="0"/>
      <p:bldP spid="51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Yukon Font" pitchFamily="2" charset="0"/>
              </a:rPr>
              <a:t>And what if you are having a snowball fight?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676400" y="3429000"/>
            <a:ext cx="533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latin typeface="Yukon Font" pitchFamily="2" charset="0"/>
              </a:rPr>
              <a:t>You probably run away from the person throwing at you, and maybe even try to sneak up on that person and throw some snowballs!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1295400" y="2743200"/>
            <a:ext cx="6096000" cy="3276600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7175" name="Picture 7" descr="j01361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219200"/>
            <a:ext cx="2309813" cy="24384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0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7620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Yukon Font" pitchFamily="2" charset="0"/>
              </a:rPr>
              <a:t>The way you dress in the winter, as well as the way that you run and hide from someone throwing snow at you are kinds of …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828800" y="3962400"/>
            <a:ext cx="533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Yukon Font" pitchFamily="2" charset="0"/>
              </a:rPr>
              <a:t>Adaptations.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828800" y="2667000"/>
            <a:ext cx="5181600" cy="3276600"/>
          </a:xfrm>
          <a:prstGeom prst="star5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143000" y="2209800"/>
            <a:ext cx="6553200" cy="4191000"/>
          </a:xfrm>
          <a:prstGeom prst="star5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990600" y="2057400"/>
            <a:ext cx="6553200" cy="4191000"/>
          </a:xfrm>
          <a:prstGeom prst="star5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609600" y="1676400"/>
            <a:ext cx="7315200" cy="4724400"/>
          </a:xfrm>
          <a:prstGeom prst="star5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med" advClick="0" advTm="20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nimBg="1"/>
      <p:bldP spid="8197" grpId="0" animBg="1"/>
      <p:bldP spid="8198" grpId="0" animBg="1"/>
      <p:bldP spid="81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70866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Yukon Font" pitchFamily="2" charset="0"/>
              </a:rPr>
              <a:t>We can separate </a:t>
            </a:r>
            <a:r>
              <a:rPr lang="en-US" sz="3200" b="1">
                <a:latin typeface="Yukon Font" pitchFamily="2" charset="0"/>
              </a:rPr>
              <a:t>adaptations</a:t>
            </a:r>
            <a:r>
              <a:rPr lang="en-US" sz="2800">
                <a:latin typeface="Yukon Font" pitchFamily="2" charset="0"/>
              </a:rPr>
              <a:t> into two categories:  </a:t>
            </a:r>
          </a:p>
          <a:p>
            <a:pPr algn="ctr">
              <a:spcBef>
                <a:spcPct val="50000"/>
              </a:spcBef>
            </a:pPr>
            <a:endParaRPr lang="en-US" sz="2800">
              <a:latin typeface="Yukon Font" pitchFamily="2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410200" y="2286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Yukon Font" pitchFamily="2" charset="0"/>
              </a:rPr>
              <a:t>Physical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114800" y="3429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Yukon Font" pitchFamily="2" charset="0"/>
              </a:rPr>
              <a:t>AND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486400" y="50292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Yukon Font" pitchFamily="2" charset="0"/>
              </a:rPr>
              <a:t>Behavioral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2438400" y="2362200"/>
            <a:ext cx="266700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V="1">
            <a:off x="2286000" y="3657600"/>
            <a:ext cx="2743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057400" y="1524000"/>
            <a:ext cx="12192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</a:t>
            </a:r>
          </a:p>
          <a:p>
            <a:pPr>
              <a:spcBef>
                <a:spcPct val="50000"/>
              </a:spcBef>
            </a:pPr>
            <a:r>
              <a:rPr lang="en-US" sz="2000"/>
              <a:t>D</a:t>
            </a:r>
          </a:p>
          <a:p>
            <a:pPr>
              <a:spcBef>
                <a:spcPct val="50000"/>
              </a:spcBef>
            </a:pPr>
            <a:r>
              <a:rPr lang="en-US" sz="2000"/>
              <a:t>A</a:t>
            </a:r>
          </a:p>
          <a:p>
            <a:pPr>
              <a:spcBef>
                <a:spcPct val="50000"/>
              </a:spcBef>
            </a:pPr>
            <a:r>
              <a:rPr lang="en-US" sz="2000"/>
              <a:t>P</a:t>
            </a:r>
          </a:p>
          <a:p>
            <a:pPr>
              <a:spcBef>
                <a:spcPct val="50000"/>
              </a:spcBef>
            </a:pPr>
            <a:r>
              <a:rPr lang="en-US" sz="2000"/>
              <a:t>T</a:t>
            </a:r>
          </a:p>
          <a:p>
            <a:pPr>
              <a:spcBef>
                <a:spcPct val="50000"/>
              </a:spcBef>
            </a:pPr>
            <a:r>
              <a:rPr lang="en-US" sz="2000"/>
              <a:t>A</a:t>
            </a:r>
          </a:p>
          <a:p>
            <a:pPr>
              <a:spcBef>
                <a:spcPct val="50000"/>
              </a:spcBef>
            </a:pPr>
            <a:r>
              <a:rPr lang="en-US" sz="2000"/>
              <a:t>T</a:t>
            </a:r>
          </a:p>
          <a:p>
            <a:pPr>
              <a:spcBef>
                <a:spcPct val="50000"/>
              </a:spcBef>
            </a:pPr>
            <a:r>
              <a:rPr lang="en-US" sz="2000"/>
              <a:t>I</a:t>
            </a:r>
          </a:p>
          <a:p>
            <a:pPr>
              <a:spcBef>
                <a:spcPct val="50000"/>
              </a:spcBef>
            </a:pPr>
            <a:r>
              <a:rPr lang="en-US" sz="2000"/>
              <a:t>O</a:t>
            </a:r>
          </a:p>
          <a:p>
            <a:pPr>
              <a:spcBef>
                <a:spcPct val="50000"/>
              </a:spcBef>
            </a:pPr>
            <a:r>
              <a:rPr lang="en-US" sz="2000"/>
              <a:t>N</a:t>
            </a:r>
          </a:p>
          <a:p>
            <a:pPr>
              <a:spcBef>
                <a:spcPct val="50000"/>
              </a:spcBef>
            </a:pPr>
            <a:r>
              <a:rPr lang="en-US" sz="2000"/>
              <a:t>S</a:t>
            </a:r>
          </a:p>
        </p:txBody>
      </p:sp>
      <p:pic>
        <p:nvPicPr>
          <p:cNvPr id="4109" name="Picture 13" descr="faceg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9038" y="3048000"/>
            <a:ext cx="1576387" cy="17526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825"/>
                            </p:stCondLst>
                            <p:childTnLst>
                              <p:par>
                                <p:cTn id="36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825"/>
                            </p:stCondLst>
                            <p:childTnLst>
                              <p:par>
                                <p:cTn id="41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1" grpId="0" autoUpdateAnimBg="0"/>
      <p:bldP spid="4102" grpId="0" autoUpdateAnimBg="0"/>
      <p:bldP spid="4105" grpId="0" animBg="1"/>
      <p:bldP spid="4107" grpId="0" animBg="1"/>
      <p:bldP spid="410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724400" y="304800"/>
            <a:ext cx="40386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Yukon Font" pitchFamily="2" charset="0"/>
              </a:rPr>
              <a:t>Physical adaptations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latin typeface="Yukon Font" pitchFamily="2" charset="0"/>
              </a:rPr>
              <a:t> are body structures that allow an animal to find and consume food, defend itself, and to reproduce its species.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181600" y="4419600"/>
            <a:ext cx="3048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3200" b="1">
                <a:latin typeface="Yukon Font" pitchFamily="2" charset="0"/>
              </a:rPr>
              <a:t>Physical adaptations</a:t>
            </a:r>
            <a:r>
              <a:rPr lang="en-US" sz="2800">
                <a:latin typeface="Yukon Font" pitchFamily="2" charset="0"/>
              </a:rPr>
              <a:t> help an animal survive in its environment.</a:t>
            </a:r>
          </a:p>
        </p:txBody>
      </p:sp>
      <p:pic>
        <p:nvPicPr>
          <p:cNvPr id="6149" name="Picture 5" descr="animal-camouflage-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2708275" cy="6286500"/>
          </a:xfrm>
          <a:prstGeom prst="rect">
            <a:avLst/>
          </a:prstGeom>
          <a:noFill/>
        </p:spPr>
      </p:pic>
      <p:sp>
        <p:nvSpPr>
          <p:cNvPr id="6150" name="AutoShape 6"/>
          <p:cNvSpPr>
            <a:spLocks noChangeArrowheads="1"/>
          </p:cNvSpPr>
          <p:nvPr/>
        </p:nvSpPr>
        <p:spPr bwMode="auto">
          <a:xfrm rot="10798608">
            <a:off x="2514600" y="2514600"/>
            <a:ext cx="1905000" cy="2743200"/>
          </a:xfrm>
          <a:prstGeom prst="wedgeRoundRectCallout">
            <a:avLst>
              <a:gd name="adj1" fmla="val 106875"/>
              <a:gd name="adj2" fmla="val 93037"/>
              <a:gd name="adj3" fmla="val 16667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en-US">
                <a:solidFill>
                  <a:schemeClr val="bg1"/>
                </a:solidFill>
              </a:rPr>
              <a:t>Hey!  I’m a walking stick.  I look just like a stick you’d find on the ground.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81000" y="6477000"/>
            <a:ext cx="228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© A. Weinberg</a:t>
            </a:r>
          </a:p>
        </p:txBody>
      </p:sp>
    </p:spTree>
  </p:cSld>
  <p:clrMapOvr>
    <a:masterClrMapping/>
  </p:clrMapOvr>
  <p:transition spd="med" advClick="0" advTm="20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5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143000" y="1066800"/>
            <a:ext cx="6858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52600" y="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3200" b="1" u="sng">
                <a:latin typeface="Yukon Font" pitchFamily="2" charset="0"/>
              </a:rPr>
              <a:t>Physical adaptation</a:t>
            </a:r>
            <a:endParaRPr lang="en-US" sz="3200" u="sng">
              <a:latin typeface="Yukon Font" pitchFamily="2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371600" y="1143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b="1" i="1">
                <a:latin typeface="Yukon Font" pitchFamily="2" charset="0"/>
              </a:rPr>
              <a:t>Camouflage </a:t>
            </a:r>
            <a:r>
              <a:rPr lang="en-US">
                <a:latin typeface="Yukon Font" pitchFamily="2" charset="0"/>
              </a:rPr>
              <a:t>(use of color in a surrounding)</a:t>
            </a:r>
          </a:p>
        </p:txBody>
      </p:sp>
      <p:pic>
        <p:nvPicPr>
          <p:cNvPr id="9220" name="Picture 4" descr="Dwarf Chamele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057400"/>
            <a:ext cx="4876800" cy="3008313"/>
          </a:xfrm>
          <a:prstGeom prst="rect">
            <a:avLst/>
          </a:prstGeom>
          <a:noFill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62000" y="5257800"/>
            <a:ext cx="77724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Lucida Casual" pitchFamily="66" charset="0"/>
              </a:rPr>
              <a:t>The chameleon can change its </a:t>
            </a:r>
            <a:r>
              <a:rPr lang="en-US">
                <a:solidFill>
                  <a:srgbClr val="CC0099"/>
                </a:solidFill>
                <a:latin typeface="Lucida Casual" pitchFamily="66" charset="0"/>
              </a:rPr>
              <a:t>c</a:t>
            </a:r>
            <a:r>
              <a:rPr lang="en-US">
                <a:solidFill>
                  <a:srgbClr val="FF9900"/>
                </a:solidFill>
                <a:latin typeface="Lucida Casual" pitchFamily="66" charset="0"/>
              </a:rPr>
              <a:t>o</a:t>
            </a:r>
            <a:r>
              <a:rPr lang="en-US">
                <a:solidFill>
                  <a:srgbClr val="000099"/>
                </a:solidFill>
                <a:latin typeface="Lucida Casual" pitchFamily="66" charset="0"/>
              </a:rPr>
              <a:t>l</a:t>
            </a:r>
            <a:r>
              <a:rPr lang="en-US">
                <a:solidFill>
                  <a:srgbClr val="FF00FF"/>
                </a:solidFill>
                <a:latin typeface="Lucida Casual" pitchFamily="66" charset="0"/>
              </a:rPr>
              <a:t>o</a:t>
            </a:r>
            <a:r>
              <a:rPr lang="en-US">
                <a:solidFill>
                  <a:srgbClr val="FF6600"/>
                </a:solidFill>
                <a:latin typeface="Lucida Casual" pitchFamily="66" charset="0"/>
              </a:rPr>
              <a:t>r</a:t>
            </a:r>
            <a:r>
              <a:rPr lang="en-US">
                <a:solidFill>
                  <a:schemeClr val="tx2"/>
                </a:solidFill>
                <a:latin typeface="Lucida Casual" pitchFamily="66" charset="0"/>
              </a:rPr>
              <a:t> to match its surroundings.  Can </a:t>
            </a:r>
            <a:r>
              <a:rPr lang="en-US" b="1">
                <a:solidFill>
                  <a:schemeClr val="tx2"/>
                </a:solidFill>
                <a:latin typeface="Lucida Casual" pitchFamily="66" charset="0"/>
              </a:rPr>
              <a:t>you</a:t>
            </a:r>
            <a:r>
              <a:rPr lang="en-US">
                <a:solidFill>
                  <a:schemeClr val="tx2"/>
                </a:solidFill>
                <a:latin typeface="Lucida Casual" pitchFamily="66" charset="0"/>
              </a:rPr>
              <a:t> do that? </a:t>
            </a:r>
          </a:p>
        </p:txBody>
      </p:sp>
    </p:spTree>
  </p:cSld>
  <p:clrMapOvr>
    <a:masterClrMapping/>
  </p:clrMapOvr>
  <p:transition spd="med" advClick="0" advTm="2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76962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3200" b="1" i="1">
                <a:latin typeface="Yukon Font" pitchFamily="2" charset="0"/>
              </a:rPr>
              <a:t>Mimicry</a:t>
            </a:r>
          </a:p>
          <a:p>
            <a:pPr algn="ctr" eaLnBrk="0" hangingPunct="0"/>
            <a:r>
              <a:rPr lang="en-US" b="1" i="1">
                <a:latin typeface="Yukon Font" pitchFamily="2" charset="0"/>
              </a:rPr>
              <a:t> </a:t>
            </a:r>
            <a:r>
              <a:rPr lang="en-US">
                <a:latin typeface="Yukon Font" pitchFamily="2" charset="0"/>
              </a:rPr>
              <a:t>(looking or sounding like another living organism)</a:t>
            </a:r>
          </a:p>
        </p:txBody>
      </p:sp>
      <p:pic>
        <p:nvPicPr>
          <p:cNvPr id="10244" name="Picture 4" descr="monarch butterfly on milkwe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352800"/>
            <a:ext cx="3276600" cy="2190750"/>
          </a:xfrm>
          <a:prstGeom prst="rect">
            <a:avLst/>
          </a:prstGeom>
          <a:noFill/>
        </p:spPr>
      </p:pic>
      <p:pic>
        <p:nvPicPr>
          <p:cNvPr id="10245" name="Picture 5" descr="vic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627563"/>
            <a:ext cx="2895600" cy="2230437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85800" y="1981200"/>
            <a:ext cx="7772400" cy="1143000"/>
          </a:xfrm>
          <a:prstGeom prst="rect">
            <a:avLst/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Lucida Casual" pitchFamily="66" charset="0"/>
              </a:rPr>
              <a:t>The Viceroy butterfly uses mimicry to look like the Monarch butterfly. Can you tell them apart?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524000" y="55626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Lucida Casual" pitchFamily="66" charset="0"/>
              </a:rPr>
              <a:t>Poisonous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477000" y="4343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Lucida Casual" pitchFamily="66" charset="0"/>
              </a:rPr>
              <a:t>Not poisonous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752600" y="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3200" b="1" u="sng">
                <a:latin typeface="Yukon Font" pitchFamily="2" charset="0"/>
              </a:rPr>
              <a:t>Physical adaptation</a:t>
            </a:r>
            <a:endParaRPr lang="en-US" sz="3200" u="sng">
              <a:latin typeface="Yukon Font" pitchFamily="2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38200" y="5791200"/>
            <a:ext cx="2438400" cy="835025"/>
          </a:xfrm>
          <a:prstGeom prst="rect">
            <a:avLst/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Lucida Casual" pitchFamily="66" charset="0"/>
              </a:rPr>
              <a:t>I’m the Monarch!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172200" y="3505200"/>
            <a:ext cx="2438400" cy="835025"/>
          </a:xfrm>
          <a:prstGeom prst="rect">
            <a:avLst/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Lucida Casual" pitchFamily="66" charset="0"/>
              </a:rPr>
              <a:t>I’m the Viceroy!</a:t>
            </a:r>
          </a:p>
        </p:txBody>
      </p:sp>
    </p:spTree>
  </p:cSld>
  <p:clrMapOvr>
    <a:masterClrMapping/>
  </p:clrMapOvr>
  <p:transition spd="med" advClick="0" advTm="20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5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6" grpId="0" animBg="1" autoUpdateAnimBg="0"/>
      <p:bldP spid="10247" grpId="0" autoUpdateAnimBg="0"/>
      <p:bldP spid="10248" grpId="0" autoUpdateAnimBg="0"/>
      <p:bldP spid="10250" grpId="0" animBg="1" autoUpdateAnimBg="0"/>
      <p:bldP spid="10251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555</Words>
  <Application>Microsoft Office PowerPoint</Application>
  <PresentationFormat>Presentación en pantalla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Default Design</vt:lpstr>
      <vt:lpstr>Clip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Stanley Heath</dc:creator>
  <cp:lastModifiedBy>amsarmientog</cp:lastModifiedBy>
  <cp:revision>33</cp:revision>
  <dcterms:created xsi:type="dcterms:W3CDTF">2003-07-28T16:50:29Z</dcterms:created>
  <dcterms:modified xsi:type="dcterms:W3CDTF">2011-03-15T12:17:00Z</dcterms:modified>
</cp:coreProperties>
</file>