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9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0116DA2-D94E-4587-84D1-1C2BF4C4AC8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54C296E-1B3E-4E68-B5D3-01A6D66884BC}" type="datetimeFigureOut">
              <a:rPr lang="es-ES" smtClean="0"/>
              <a:pPr/>
              <a:t>04/06/2013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40116DA2-D94E-4587-84D1-1C2BF4C4AC8A}"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4C296E-1B3E-4E68-B5D3-01A6D66884BC}" type="datetimeFigureOut">
              <a:rPr lang="es-ES" smtClean="0"/>
              <a:pPr/>
              <a:t>04/06/2013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116DA2-D94E-4587-84D1-1C2BF4C4AC8A}"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err="1" smtClean="0"/>
              <a:t>Adaptations</a:t>
            </a:r>
            <a:r>
              <a:rPr lang="es-CO" dirty="0" smtClean="0"/>
              <a:t> of living </a:t>
            </a:r>
            <a:r>
              <a:rPr lang="es-CO" dirty="0" err="1" smtClean="0"/>
              <a:t>things</a:t>
            </a:r>
            <a:endParaRPr lang="es-ES" dirty="0"/>
          </a:p>
        </p:txBody>
      </p:sp>
      <p:sp>
        <p:nvSpPr>
          <p:cNvPr id="3" name="2 Subtítulo"/>
          <p:cNvSpPr>
            <a:spLocks noGrp="1"/>
          </p:cNvSpPr>
          <p:nvPr>
            <p:ph type="subTitle" idx="1"/>
          </p:nvPr>
        </p:nvSpPr>
        <p:spPr/>
        <p:txBody>
          <a:bodyPr/>
          <a:lstStyle/>
          <a:p>
            <a:r>
              <a:rPr lang="es-CO" dirty="0" err="1" smtClean="0"/>
              <a:t>science</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t>BEHAVIORAL ADAPTATION</a:t>
            </a:r>
            <a:endParaRPr lang="es-ES" dirty="0"/>
          </a:p>
        </p:txBody>
      </p:sp>
      <p:sp>
        <p:nvSpPr>
          <p:cNvPr id="3" name="2 Marcador de contenido"/>
          <p:cNvSpPr>
            <a:spLocks noGrp="1"/>
          </p:cNvSpPr>
          <p:nvPr>
            <p:ph idx="1"/>
          </p:nvPr>
        </p:nvSpPr>
        <p:spPr/>
        <p:txBody>
          <a:bodyPr/>
          <a:lstStyle/>
          <a:p>
            <a:r>
              <a:rPr lang="en-US" dirty="0"/>
              <a:t>If the animal acts a certain way that increases their chances of survival, it is called a</a:t>
            </a:r>
            <a:r>
              <a:rPr lang="en-US" b="1" dirty="0"/>
              <a:t> BEHAVIORAL ADAPTATION</a:t>
            </a:r>
            <a:r>
              <a:rPr lang="en-US" dirty="0"/>
              <a:t>. Some animals play dead in order to trick predators - when the predator slow down its attack, the animal can get away. Migration is a behavioral adaptation </a:t>
            </a:r>
            <a:endParaRPr lang="en-US" dirty="0" smtClean="0"/>
          </a:p>
          <a:p>
            <a:pPr>
              <a:buNone/>
            </a:pPr>
            <a:r>
              <a:rPr lang="en-US" dirty="0" smtClean="0"/>
              <a:t>	-without </a:t>
            </a:r>
            <a:r>
              <a:rPr lang="en-US" dirty="0"/>
              <a:t>it, many animals </a:t>
            </a:r>
            <a:r>
              <a:rPr lang="en-US" dirty="0" smtClean="0"/>
              <a:t>			         would </a:t>
            </a:r>
            <a:r>
              <a:rPr lang="en-US" dirty="0"/>
              <a:t>freeze to death </a:t>
            </a:r>
            <a:r>
              <a:rPr lang="en-US" dirty="0" smtClean="0"/>
              <a:t>in 			 	   the </a:t>
            </a:r>
            <a:r>
              <a:rPr lang="en-US" dirty="0"/>
              <a:t>winter.</a:t>
            </a:r>
            <a:endParaRPr lang="es-ES" dirty="0"/>
          </a:p>
        </p:txBody>
      </p:sp>
      <p:pic>
        <p:nvPicPr>
          <p:cNvPr id="4" name="3 Imagen" descr="migration_elephant.jpg"/>
          <p:cNvPicPr>
            <a:picLocks noChangeAspect="1"/>
          </p:cNvPicPr>
          <p:nvPr/>
        </p:nvPicPr>
        <p:blipFill>
          <a:blip r:embed="rId2" cstate="print"/>
          <a:stretch>
            <a:fillRect/>
          </a:stretch>
        </p:blipFill>
        <p:spPr>
          <a:xfrm>
            <a:off x="4932040" y="4365104"/>
            <a:ext cx="3312368" cy="2206547"/>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t>FUNCTIONAL ADAPTATION</a:t>
            </a:r>
            <a:r>
              <a:rPr lang="en-US" dirty="0"/>
              <a:t> </a:t>
            </a:r>
            <a:endParaRPr lang="es-ES" dirty="0"/>
          </a:p>
        </p:txBody>
      </p:sp>
      <p:sp>
        <p:nvSpPr>
          <p:cNvPr id="3" name="2 Marcador de contenido"/>
          <p:cNvSpPr>
            <a:spLocks noGrp="1"/>
          </p:cNvSpPr>
          <p:nvPr>
            <p:ph idx="1"/>
          </p:nvPr>
        </p:nvSpPr>
        <p:spPr/>
        <p:txBody>
          <a:bodyPr/>
          <a:lstStyle/>
          <a:p>
            <a:r>
              <a:rPr lang="en-US" dirty="0"/>
              <a:t>A </a:t>
            </a:r>
            <a:r>
              <a:rPr lang="en-US" b="1" dirty="0"/>
              <a:t>FUNCTIONAL ADAPTATION</a:t>
            </a:r>
            <a:r>
              <a:rPr lang="en-US" dirty="0"/>
              <a:t> is related to life functions, such as reproduction and metabolism. Hibernation is a body's response to seasonal change, and allows some animals to survive through the winter. Desert birds lay eggs during the short </a:t>
            </a:r>
            <a:r>
              <a:rPr lang="en-US" dirty="0" smtClean="0"/>
              <a:t>			         rainy </a:t>
            </a:r>
            <a:r>
              <a:rPr lang="en-US" dirty="0"/>
              <a:t>season so that </a:t>
            </a:r>
            <a:r>
              <a:rPr lang="en-US" dirty="0" smtClean="0"/>
              <a:t>				          their </a:t>
            </a:r>
            <a:r>
              <a:rPr lang="en-US" dirty="0"/>
              <a:t>young have </a:t>
            </a:r>
            <a:r>
              <a:rPr lang="en-US" dirty="0" smtClean="0"/>
              <a:t>				          enough </a:t>
            </a:r>
            <a:r>
              <a:rPr lang="en-US" dirty="0"/>
              <a:t>food.</a:t>
            </a:r>
            <a:endParaRPr lang="es-ES" dirty="0"/>
          </a:p>
        </p:txBody>
      </p:sp>
      <p:pic>
        <p:nvPicPr>
          <p:cNvPr id="4" name="3 Imagen" descr="hibernación.jpg"/>
          <p:cNvPicPr>
            <a:picLocks noChangeAspect="1"/>
          </p:cNvPicPr>
          <p:nvPr/>
        </p:nvPicPr>
        <p:blipFill>
          <a:blip r:embed="rId2" cstate="print"/>
          <a:stretch>
            <a:fillRect/>
          </a:stretch>
        </p:blipFill>
        <p:spPr>
          <a:xfrm>
            <a:off x="4283968" y="3930056"/>
            <a:ext cx="4694312" cy="254275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Desert adaptations</a:t>
            </a:r>
            <a:endParaRPr lang="en-US" dirty="0"/>
          </a:p>
        </p:txBody>
      </p:sp>
      <p:sp>
        <p:nvSpPr>
          <p:cNvPr id="3" name="2 Marcador de contenido"/>
          <p:cNvSpPr>
            <a:spLocks noGrp="1"/>
          </p:cNvSpPr>
          <p:nvPr>
            <p:ph idx="1"/>
          </p:nvPr>
        </p:nvSpPr>
        <p:spPr/>
        <p:txBody>
          <a:bodyPr>
            <a:normAutofit fontScale="92500" lnSpcReduction="20000"/>
          </a:bodyPr>
          <a:lstStyle/>
          <a:p>
            <a:r>
              <a:rPr lang="en-US" b="1" dirty="0"/>
              <a:t>DESERT </a:t>
            </a:r>
            <a:r>
              <a:rPr lang="en-US" dirty="0"/>
              <a:t>animals must live in extreme heat and dryness, and they escape the hot air during the day by burrowing into the sand. Lizards have upturned nostrils and shields over their eyes to protect them from the sand. Lizards also have thick leathery skin to prevent water loss. These are all structural adaptations.</a:t>
            </a:r>
            <a:endParaRPr lang="es-ES" dirty="0"/>
          </a:p>
          <a:p>
            <a:r>
              <a:rPr lang="en-US" dirty="0"/>
              <a:t>A kangaroo rat can survive on the water it obtains from its food, and camels can retain water for long periods of time. Some desert mammals can cool the air in their nostrils and condense the moisture in their breath. Animals that need water always live close to a water source.</a:t>
            </a:r>
            <a:endParaRPr lang="es-ES" dirty="0"/>
          </a:p>
          <a:p>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852936"/>
            <a:ext cx="8229600" cy="1143000"/>
          </a:xfrm>
        </p:spPr>
        <p:txBody>
          <a:bodyPr>
            <a:normAutofit fontScale="90000"/>
          </a:bodyPr>
          <a:lstStyle/>
          <a:p>
            <a:r>
              <a:rPr lang="es-CO" dirty="0" err="1" smtClean="0"/>
              <a:t>What</a:t>
            </a:r>
            <a:r>
              <a:rPr lang="es-CO" dirty="0" smtClean="0"/>
              <a:t> </a:t>
            </a:r>
            <a:r>
              <a:rPr lang="es-CO" dirty="0" err="1" smtClean="0"/>
              <a:t>other</a:t>
            </a:r>
            <a:r>
              <a:rPr lang="es-CO" dirty="0" smtClean="0"/>
              <a:t> </a:t>
            </a:r>
            <a:r>
              <a:rPr lang="es-CO" dirty="0" err="1" smtClean="0"/>
              <a:t>adaptations</a:t>
            </a:r>
            <a:r>
              <a:rPr lang="es-CO" dirty="0" smtClean="0"/>
              <a:t> do </a:t>
            </a:r>
            <a:r>
              <a:rPr lang="es-CO" dirty="0" err="1" smtClean="0"/>
              <a:t>you</a:t>
            </a:r>
            <a:r>
              <a:rPr lang="es-CO" dirty="0" smtClean="0"/>
              <a:t> </a:t>
            </a:r>
            <a:r>
              <a:rPr lang="es-CO" dirty="0" err="1" smtClean="0"/>
              <a:t>know</a:t>
            </a:r>
            <a:r>
              <a:rPr lang="es-CO" dirty="0" smtClean="0"/>
              <a:t>?</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Previous concepts</a:t>
            </a:r>
            <a:endParaRPr lang="en-US" dirty="0"/>
          </a:p>
        </p:txBody>
      </p:sp>
      <p:sp>
        <p:nvSpPr>
          <p:cNvPr id="3" name="2 Marcador de contenido"/>
          <p:cNvSpPr>
            <a:spLocks noGrp="1"/>
          </p:cNvSpPr>
          <p:nvPr>
            <p:ph idx="1"/>
          </p:nvPr>
        </p:nvSpPr>
        <p:spPr/>
        <p:txBody>
          <a:bodyPr/>
          <a:lstStyle/>
          <a:p>
            <a:r>
              <a:rPr lang="en-US" dirty="0" smtClean="0"/>
              <a:t>What are the biotic and </a:t>
            </a:r>
            <a:r>
              <a:rPr lang="en-US" dirty="0" err="1" smtClean="0"/>
              <a:t>abiotic</a:t>
            </a:r>
            <a:r>
              <a:rPr lang="en-US" dirty="0" smtClean="0"/>
              <a:t> factors in an ecosystem like the African savanna?</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What</a:t>
            </a:r>
            <a:r>
              <a:rPr lang="es-CO" dirty="0" smtClean="0"/>
              <a:t> </a:t>
            </a:r>
            <a:r>
              <a:rPr lang="es-CO" dirty="0" err="1" smtClean="0"/>
              <a:t>is</a:t>
            </a:r>
            <a:r>
              <a:rPr lang="es-CO" dirty="0" smtClean="0"/>
              <a:t> </a:t>
            </a:r>
            <a:r>
              <a:rPr lang="es-CO" dirty="0" err="1" smtClean="0"/>
              <a:t>adaptation</a:t>
            </a:r>
            <a:r>
              <a:rPr lang="es-CO" dirty="0" smtClean="0"/>
              <a:t>?</a:t>
            </a:r>
            <a:endParaRPr lang="es-ES" dirty="0"/>
          </a:p>
        </p:txBody>
      </p:sp>
      <p:sp>
        <p:nvSpPr>
          <p:cNvPr id="3" name="2 Marcador de contenido"/>
          <p:cNvSpPr>
            <a:spLocks noGrp="1"/>
          </p:cNvSpPr>
          <p:nvPr>
            <p:ph idx="1"/>
          </p:nvPr>
        </p:nvSpPr>
        <p:spPr/>
        <p:txBody>
          <a:bodyPr/>
          <a:lstStyle/>
          <a:p>
            <a:r>
              <a:rPr lang="en-US" dirty="0"/>
              <a:t>An </a:t>
            </a:r>
            <a:r>
              <a:rPr lang="en-US" b="1" dirty="0"/>
              <a:t>ADAPTATION</a:t>
            </a:r>
            <a:r>
              <a:rPr lang="en-US" dirty="0"/>
              <a:t> is a </a:t>
            </a:r>
            <a:r>
              <a:rPr lang="en-US" b="1" dirty="0"/>
              <a:t>characteristic that an organism possesses that suits it to its particular environment</a:t>
            </a:r>
            <a:r>
              <a:rPr lang="en-US" dirty="0" smtClean="0"/>
              <a:t>.</a:t>
            </a:r>
          </a:p>
          <a:p>
            <a:endParaRPr lang="en-US" dirty="0"/>
          </a:p>
          <a:p>
            <a:r>
              <a:rPr lang="en-US" dirty="0"/>
              <a:t>Adaptations are one way that organisms react to the effects of their </a:t>
            </a:r>
            <a:r>
              <a:rPr lang="en-US" dirty="0" err="1"/>
              <a:t>abiotic</a:t>
            </a:r>
            <a:r>
              <a:rPr lang="en-US" dirty="0"/>
              <a:t> and biotic environments.</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188640"/>
            <a:ext cx="8229600" cy="1143000"/>
          </a:xfrm>
        </p:spPr>
        <p:txBody>
          <a:bodyPr/>
          <a:lstStyle/>
          <a:p>
            <a:r>
              <a:rPr lang="es-CO" dirty="0" err="1"/>
              <a:t>C</a:t>
            </a:r>
            <a:r>
              <a:rPr lang="es-CO" dirty="0" err="1" smtClean="0"/>
              <a:t>ontext</a:t>
            </a:r>
            <a:endParaRPr lang="es-ES" dirty="0"/>
          </a:p>
        </p:txBody>
      </p:sp>
      <p:sp>
        <p:nvSpPr>
          <p:cNvPr id="3" name="2 Marcador de contenido"/>
          <p:cNvSpPr>
            <a:spLocks noGrp="1"/>
          </p:cNvSpPr>
          <p:nvPr>
            <p:ph idx="1"/>
          </p:nvPr>
        </p:nvSpPr>
        <p:spPr>
          <a:xfrm>
            <a:off x="395536" y="1268760"/>
            <a:ext cx="8229600" cy="4389120"/>
          </a:xfrm>
        </p:spPr>
        <p:txBody>
          <a:bodyPr/>
          <a:lstStyle/>
          <a:p>
            <a:r>
              <a:rPr lang="en-US" dirty="0"/>
              <a:t>When you look at a giraffe, you may marvel at how efficient it is - it has a long neck that is perfect for eating the leaves from the tops of high trees. The long neck is also good for seeing far in the grassy savannah, so giraffes make good lookouts for predators like lions and cheetahs. The giraffe's long neck is an example of an</a:t>
            </a:r>
            <a:r>
              <a:rPr lang="en-US" b="1" dirty="0"/>
              <a:t> ADAPTATION.</a:t>
            </a:r>
            <a:endParaRPr lang="es-ES" dirty="0"/>
          </a:p>
          <a:p>
            <a:endParaRPr lang="es-ES" dirty="0"/>
          </a:p>
        </p:txBody>
      </p:sp>
      <p:pic>
        <p:nvPicPr>
          <p:cNvPr id="4" name="3 Imagen" descr="jirafa.jpg"/>
          <p:cNvPicPr>
            <a:picLocks noChangeAspect="1"/>
          </p:cNvPicPr>
          <p:nvPr/>
        </p:nvPicPr>
        <p:blipFill>
          <a:blip r:embed="rId2" cstate="print"/>
          <a:stretch>
            <a:fillRect/>
          </a:stretch>
        </p:blipFill>
        <p:spPr>
          <a:xfrm>
            <a:off x="5163137" y="4143359"/>
            <a:ext cx="3359827" cy="25260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2880"/>
            <a:ext cx="8229600" cy="938368"/>
          </a:xfrm>
        </p:spPr>
        <p:txBody>
          <a:bodyPr>
            <a:normAutofit/>
          </a:bodyPr>
          <a:lstStyle/>
          <a:p>
            <a:r>
              <a:rPr lang="es-CO" dirty="0" err="1" smtClean="0"/>
              <a:t>Adaptations</a:t>
            </a:r>
            <a:r>
              <a:rPr lang="es-CO" dirty="0" smtClean="0"/>
              <a:t> of </a:t>
            </a:r>
            <a:r>
              <a:rPr lang="es-CO" dirty="0" err="1" smtClean="0"/>
              <a:t>plants</a:t>
            </a:r>
            <a:endParaRPr lang="es-ES" dirty="0"/>
          </a:p>
        </p:txBody>
      </p:sp>
      <p:sp>
        <p:nvSpPr>
          <p:cNvPr id="3" name="2 Marcador de contenido"/>
          <p:cNvSpPr>
            <a:spLocks noGrp="1"/>
          </p:cNvSpPr>
          <p:nvPr>
            <p:ph idx="1"/>
          </p:nvPr>
        </p:nvSpPr>
        <p:spPr>
          <a:xfrm>
            <a:off x="323528" y="1124744"/>
            <a:ext cx="8229600" cy="5256584"/>
          </a:xfrm>
        </p:spPr>
        <p:txBody>
          <a:bodyPr>
            <a:normAutofit/>
          </a:bodyPr>
          <a:lstStyle/>
          <a:p>
            <a:r>
              <a:rPr lang="en-US" sz="2400" b="1" dirty="0"/>
              <a:t>DESERT</a:t>
            </a:r>
            <a:r>
              <a:rPr lang="en-US" sz="2400" dirty="0"/>
              <a:t> plants must have adaptations to help them conserve water. A desert receives less than 25 cm of rain every year. The days are scorching hot, and the nights can get very cold. The soil in a desert is very sandy or very rocky </a:t>
            </a:r>
            <a:r>
              <a:rPr lang="en-US" sz="2400" dirty="0" smtClean="0"/>
              <a:t>-not </a:t>
            </a:r>
            <a:r>
              <a:rPr lang="en-US" sz="2400" dirty="0"/>
              <a:t>great for plants. </a:t>
            </a:r>
            <a:endParaRPr lang="en-US" sz="2400" dirty="0" smtClean="0"/>
          </a:p>
          <a:p>
            <a:pPr>
              <a:buNone/>
            </a:pPr>
            <a:r>
              <a:rPr lang="en-US" sz="2400" dirty="0" smtClean="0"/>
              <a:t>					</a:t>
            </a:r>
          </a:p>
          <a:p>
            <a:pPr>
              <a:buNone/>
            </a:pPr>
            <a:r>
              <a:rPr lang="en-US" sz="2400" dirty="0" smtClean="0"/>
              <a:t>					However</a:t>
            </a:r>
            <a:r>
              <a:rPr lang="en-US" sz="2400" dirty="0"/>
              <a:t>, there are many </a:t>
            </a:r>
            <a:r>
              <a:rPr lang="en-US" sz="2400" dirty="0" smtClean="0"/>
              <a:t>				plants </a:t>
            </a:r>
            <a:r>
              <a:rPr lang="en-US" sz="2400" dirty="0"/>
              <a:t>that can grow in the </a:t>
            </a:r>
            <a:r>
              <a:rPr lang="en-US" sz="2400" dirty="0" smtClean="0"/>
              <a:t>				desert </a:t>
            </a:r>
            <a:r>
              <a:rPr lang="en-US" sz="2400" dirty="0"/>
              <a:t>because they have </a:t>
            </a:r>
            <a:r>
              <a:rPr lang="en-US" sz="2400" dirty="0" smtClean="0"/>
              <a:t>				adapted </a:t>
            </a:r>
            <a:r>
              <a:rPr lang="en-US" sz="2400" dirty="0"/>
              <a:t>to those conditions.</a:t>
            </a:r>
            <a:endParaRPr lang="es-ES" sz="2400" dirty="0"/>
          </a:p>
          <a:p>
            <a:endParaRPr lang="es-ES" sz="2400" dirty="0"/>
          </a:p>
        </p:txBody>
      </p:sp>
      <p:pic>
        <p:nvPicPr>
          <p:cNvPr id="4" name="3 Imagen" descr="desert plants.jpg"/>
          <p:cNvPicPr>
            <a:picLocks noChangeAspect="1"/>
          </p:cNvPicPr>
          <p:nvPr/>
        </p:nvPicPr>
        <p:blipFill>
          <a:blip r:embed="rId2" cstate="print"/>
          <a:stretch>
            <a:fillRect/>
          </a:stretch>
        </p:blipFill>
        <p:spPr>
          <a:xfrm>
            <a:off x="611560" y="3645024"/>
            <a:ext cx="3240360" cy="259228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685800" y="2130425"/>
            <a:ext cx="7772400" cy="1874639"/>
          </a:xfrm>
        </p:spPr>
        <p:txBody>
          <a:bodyPr>
            <a:normAutofit fontScale="90000"/>
          </a:bodyPr>
          <a:lstStyle/>
          <a:p>
            <a:r>
              <a:rPr lang="es-CO" dirty="0" err="1" smtClean="0"/>
              <a:t>What</a:t>
            </a:r>
            <a:r>
              <a:rPr lang="es-CO" dirty="0" smtClean="0"/>
              <a:t> </a:t>
            </a:r>
            <a:r>
              <a:rPr lang="es-CO" dirty="0" err="1" smtClean="0"/>
              <a:t>plant</a:t>
            </a:r>
            <a:r>
              <a:rPr lang="es-CO" dirty="0" smtClean="0"/>
              <a:t> do </a:t>
            </a:r>
            <a:r>
              <a:rPr lang="es-CO" dirty="0" err="1" smtClean="0"/>
              <a:t>you</a:t>
            </a:r>
            <a:r>
              <a:rPr lang="es-CO" dirty="0" smtClean="0"/>
              <a:t> </a:t>
            </a:r>
            <a:r>
              <a:rPr lang="es-CO" dirty="0" err="1" smtClean="0"/>
              <a:t>know</a:t>
            </a:r>
            <a:r>
              <a:rPr lang="es-CO" dirty="0" smtClean="0"/>
              <a:t> </a:t>
            </a:r>
            <a:r>
              <a:rPr lang="es-CO" dirty="0" err="1" smtClean="0"/>
              <a:t>that</a:t>
            </a:r>
            <a:r>
              <a:rPr lang="es-CO" dirty="0" smtClean="0"/>
              <a:t> </a:t>
            </a:r>
            <a:r>
              <a:rPr lang="es-CO" dirty="0" err="1" smtClean="0"/>
              <a:t>cansurvive</a:t>
            </a:r>
            <a:r>
              <a:rPr lang="es-CO" dirty="0" smtClean="0"/>
              <a:t> in </a:t>
            </a:r>
            <a:r>
              <a:rPr lang="es-CO" dirty="0" err="1" smtClean="0"/>
              <a:t>the</a:t>
            </a:r>
            <a:r>
              <a:rPr lang="es-CO" dirty="0" smtClean="0"/>
              <a:t> </a:t>
            </a:r>
            <a:r>
              <a:rPr lang="es-CO" dirty="0" err="1" smtClean="0"/>
              <a:t>desert</a:t>
            </a:r>
            <a:r>
              <a:rPr lang="es-CO" dirty="0" smtClean="0"/>
              <a:t>?</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The</a:t>
            </a:r>
            <a:r>
              <a:rPr lang="es-CO" dirty="0" smtClean="0"/>
              <a:t> Cactus</a:t>
            </a:r>
            <a:endParaRPr lang="es-ES" dirty="0"/>
          </a:p>
        </p:txBody>
      </p:sp>
      <p:sp>
        <p:nvSpPr>
          <p:cNvPr id="3" name="2 Marcador de contenido"/>
          <p:cNvSpPr>
            <a:spLocks noGrp="1"/>
          </p:cNvSpPr>
          <p:nvPr>
            <p:ph idx="1"/>
          </p:nvPr>
        </p:nvSpPr>
        <p:spPr/>
        <p:txBody>
          <a:bodyPr/>
          <a:lstStyle/>
          <a:p>
            <a:r>
              <a:rPr lang="en-US" dirty="0"/>
              <a:t>The cactus has a stem that has large chamber to hold water, so when it does rain in the desert, the cactus can store the water for later use. The "skin" of a cactus is waxy </a:t>
            </a:r>
            <a:r>
              <a:rPr lang="en-US" dirty="0" smtClean="0"/>
              <a:t>		  and </a:t>
            </a:r>
            <a:r>
              <a:rPr lang="en-US" dirty="0"/>
              <a:t>waterproof, and this prevents </a:t>
            </a:r>
            <a:r>
              <a:rPr lang="en-US" dirty="0" smtClean="0"/>
              <a:t>   evaporation </a:t>
            </a:r>
            <a:r>
              <a:rPr lang="en-US" dirty="0"/>
              <a:t>of water from happening. Instead of leaves, a cactus has prickly needles </a:t>
            </a:r>
            <a:r>
              <a:rPr lang="en-US" dirty="0" smtClean="0"/>
              <a:t>       which </a:t>
            </a:r>
            <a:r>
              <a:rPr lang="en-US" dirty="0"/>
              <a:t>helps to ward off animals that </a:t>
            </a:r>
            <a:r>
              <a:rPr lang="en-US" dirty="0" smtClean="0"/>
              <a:t>         might </a:t>
            </a:r>
            <a:r>
              <a:rPr lang="en-US" dirty="0"/>
              <a:t>be interested in drinking the </a:t>
            </a:r>
            <a:r>
              <a:rPr lang="en-US" dirty="0" smtClean="0"/>
              <a:t>          cactus</a:t>
            </a:r>
            <a:r>
              <a:rPr lang="en-US" dirty="0"/>
              <a:t>' water.</a:t>
            </a:r>
            <a:endParaRPr lang="es-ES" dirty="0"/>
          </a:p>
        </p:txBody>
      </p:sp>
      <p:pic>
        <p:nvPicPr>
          <p:cNvPr id="4" name="3 Imagen" descr="cactus.jpg"/>
          <p:cNvPicPr>
            <a:picLocks noChangeAspect="1"/>
          </p:cNvPicPr>
          <p:nvPr/>
        </p:nvPicPr>
        <p:blipFill>
          <a:blip r:embed="rId2" cstate="print"/>
          <a:stretch>
            <a:fillRect/>
          </a:stretch>
        </p:blipFill>
        <p:spPr>
          <a:xfrm>
            <a:off x="6948264" y="3241342"/>
            <a:ext cx="2160240" cy="2923962"/>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Animal </a:t>
            </a:r>
            <a:r>
              <a:rPr lang="es-CO" dirty="0" err="1" smtClean="0"/>
              <a:t>Adaptations</a:t>
            </a:r>
            <a:endParaRPr lang="es-ES" dirty="0"/>
          </a:p>
        </p:txBody>
      </p:sp>
      <p:sp>
        <p:nvSpPr>
          <p:cNvPr id="3" name="2 Marcador de contenido"/>
          <p:cNvSpPr>
            <a:spLocks noGrp="1"/>
          </p:cNvSpPr>
          <p:nvPr>
            <p:ph idx="1"/>
          </p:nvPr>
        </p:nvSpPr>
        <p:spPr/>
        <p:txBody>
          <a:bodyPr/>
          <a:lstStyle/>
          <a:p>
            <a:r>
              <a:rPr lang="es-CO" dirty="0" err="1" smtClean="0"/>
              <a:t>There</a:t>
            </a:r>
            <a:r>
              <a:rPr lang="es-CO" dirty="0" smtClean="0"/>
              <a:t> are </a:t>
            </a:r>
            <a:r>
              <a:rPr lang="es-CO" dirty="0" err="1" smtClean="0"/>
              <a:t>three</a:t>
            </a:r>
            <a:r>
              <a:rPr lang="es-CO" dirty="0" smtClean="0"/>
              <a:t> </a:t>
            </a:r>
            <a:r>
              <a:rPr lang="es-CO" dirty="0" err="1" smtClean="0"/>
              <a:t>kinds</a:t>
            </a:r>
            <a:r>
              <a:rPr lang="es-CO" dirty="0" smtClean="0"/>
              <a:t> of animal </a:t>
            </a:r>
            <a:r>
              <a:rPr lang="es-CO" dirty="0" err="1" smtClean="0"/>
              <a:t>adaptations</a:t>
            </a:r>
            <a:r>
              <a:rPr lang="es-CO" dirty="0" smtClean="0"/>
              <a:t>:</a:t>
            </a:r>
          </a:p>
          <a:p>
            <a:endParaRPr lang="es-CO" dirty="0"/>
          </a:p>
          <a:p>
            <a:r>
              <a:rPr lang="en-US" b="1" dirty="0"/>
              <a:t>STRUCTURAL ADAPTATIONS</a:t>
            </a:r>
            <a:r>
              <a:rPr lang="en-US" dirty="0"/>
              <a:t> </a:t>
            </a:r>
            <a:endParaRPr lang="en-US" dirty="0" smtClean="0"/>
          </a:p>
          <a:p>
            <a:endParaRPr lang="en-US" dirty="0"/>
          </a:p>
          <a:p>
            <a:r>
              <a:rPr lang="en-US" b="1" dirty="0"/>
              <a:t>BEHAVIORAL </a:t>
            </a:r>
            <a:r>
              <a:rPr lang="en-US" b="1" dirty="0" smtClean="0"/>
              <a:t>ADAPTATION</a:t>
            </a:r>
          </a:p>
          <a:p>
            <a:endParaRPr lang="en-US" b="1" dirty="0"/>
          </a:p>
          <a:p>
            <a:r>
              <a:rPr lang="en-US" b="1" dirty="0"/>
              <a:t>FUNCTIONAL ADAPTATION</a:t>
            </a:r>
            <a:r>
              <a:rPr lang="en-US" dirty="0"/>
              <a:t> </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a:t>STRUCTURAL ADAPTATIONS</a:t>
            </a:r>
            <a:r>
              <a:rPr lang="en-US" dirty="0"/>
              <a:t> </a:t>
            </a:r>
            <a:endParaRPr lang="es-ES" dirty="0"/>
          </a:p>
        </p:txBody>
      </p:sp>
      <p:sp>
        <p:nvSpPr>
          <p:cNvPr id="3" name="2 Marcador de contenido"/>
          <p:cNvSpPr>
            <a:spLocks noGrp="1"/>
          </p:cNvSpPr>
          <p:nvPr>
            <p:ph idx="1"/>
          </p:nvPr>
        </p:nvSpPr>
        <p:spPr/>
        <p:txBody>
          <a:bodyPr/>
          <a:lstStyle/>
          <a:p>
            <a:r>
              <a:rPr lang="en-US" dirty="0"/>
              <a:t>deal with the animal's physical body, such as the way it is shaped, or colored. Camouflage is an important structural adaptation that enables animals to escape from predators, or hide and attack prey.</a:t>
            </a:r>
            <a:endParaRPr lang="es-ES" dirty="0"/>
          </a:p>
        </p:txBody>
      </p:sp>
      <p:pic>
        <p:nvPicPr>
          <p:cNvPr id="4" name="3 Imagen" descr="camouflage 1.jpg"/>
          <p:cNvPicPr>
            <a:picLocks noChangeAspect="1"/>
          </p:cNvPicPr>
          <p:nvPr/>
        </p:nvPicPr>
        <p:blipFill>
          <a:blip r:embed="rId2" cstate="print"/>
          <a:stretch>
            <a:fillRect/>
          </a:stretch>
        </p:blipFill>
        <p:spPr>
          <a:xfrm>
            <a:off x="1259632" y="4077072"/>
            <a:ext cx="2976332" cy="2232248"/>
          </a:xfrm>
          <a:prstGeom prst="rect">
            <a:avLst/>
          </a:prstGeom>
        </p:spPr>
        <p:style>
          <a:lnRef idx="2">
            <a:schemeClr val="accent6"/>
          </a:lnRef>
          <a:fillRef idx="1">
            <a:schemeClr val="lt1"/>
          </a:fillRef>
          <a:effectRef idx="0">
            <a:schemeClr val="accent6"/>
          </a:effectRef>
          <a:fontRef idx="minor">
            <a:schemeClr val="dk1"/>
          </a:fontRef>
        </p:style>
      </p:pic>
      <p:pic>
        <p:nvPicPr>
          <p:cNvPr id="5" name="4 Imagen" descr="camouflage 2.jpg"/>
          <p:cNvPicPr>
            <a:picLocks noChangeAspect="1"/>
          </p:cNvPicPr>
          <p:nvPr/>
        </p:nvPicPr>
        <p:blipFill>
          <a:blip r:embed="rId3" cstate="print"/>
          <a:stretch>
            <a:fillRect/>
          </a:stretch>
        </p:blipFill>
        <p:spPr>
          <a:xfrm>
            <a:off x="5070417" y="4005064"/>
            <a:ext cx="2720983" cy="2304256"/>
          </a:xfrm>
          <a:prstGeom prst="rect">
            <a:avLst/>
          </a:prstGeom>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ersonalizado 1">
      <a:majorFont>
        <a:latin typeface="Kristen ITC"/>
        <a:ea typeface=""/>
        <a:cs typeface=""/>
      </a:majorFont>
      <a:minorFont>
        <a:latin typeface="Kristen ITC"/>
        <a:ea typeface=""/>
        <a:cs typeface=""/>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428</TotalTime>
  <Words>517</Words>
  <Application>Microsoft Office PowerPoint</Application>
  <PresentationFormat>Presentación en pantalla (4:3)</PresentationFormat>
  <Paragraphs>36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Adaptations of living things</vt:lpstr>
      <vt:lpstr>Previous concepts</vt:lpstr>
      <vt:lpstr>What is adaptation?</vt:lpstr>
      <vt:lpstr>Context</vt:lpstr>
      <vt:lpstr>Adaptations of plants</vt:lpstr>
      <vt:lpstr>What plant do you know that cansurvive in the desert?</vt:lpstr>
      <vt:lpstr>The Cactus</vt:lpstr>
      <vt:lpstr>Animal Adaptations</vt:lpstr>
      <vt:lpstr>STRUCTURAL ADAPTATIONS </vt:lpstr>
      <vt:lpstr>BEHAVIORAL ADAPTATION</vt:lpstr>
      <vt:lpstr>FUNCTIONAL ADAPTATION </vt:lpstr>
      <vt:lpstr>Desert adaptations</vt:lpstr>
      <vt:lpstr>What other adaptations do you know?</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Adaptations of living things</dc:title>
  <dc:creator>jachavezr</dc:creator>
  <cp:lastModifiedBy>amsarmientog</cp:lastModifiedBy>
  <cp:revision>27</cp:revision>
  <dcterms:created xsi:type="dcterms:W3CDTF">2011-03-03T17:04:16Z</dcterms:created>
  <dcterms:modified xsi:type="dcterms:W3CDTF">2013-06-05T02:12:40Z</dcterms:modified>
</cp:coreProperties>
</file>