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4" r:id="rId3"/>
    <p:sldId id="257" r:id="rId4"/>
    <p:sldId id="260" r:id="rId5"/>
    <p:sldId id="261" r:id="rId6"/>
    <p:sldId id="262" r:id="rId7"/>
    <p:sldId id="263" r:id="rId8"/>
    <p:sldId id="276" r:id="rId9"/>
    <p:sldId id="272" r:id="rId10"/>
    <p:sldId id="265" r:id="rId11"/>
    <p:sldId id="267" r:id="rId12"/>
    <p:sldId id="268" r:id="rId13"/>
    <p:sldId id="269" r:id="rId14"/>
    <p:sldId id="264" r:id="rId15"/>
    <p:sldId id="270" r:id="rId16"/>
    <p:sldId id="25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42" autoAdjust="0"/>
  </p:normalViewPr>
  <p:slideViewPr>
    <p:cSldViewPr>
      <p:cViewPr>
        <p:scale>
          <a:sx n="70" d="100"/>
          <a:sy n="70" d="100"/>
        </p:scale>
        <p:origin x="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74230DE-CB02-40F1-AC86-EAFAC58220A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AB0DAF4-C0AD-4EC5-8A44-E29211D795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3818A-7AF5-4FC7-A740-7C61D371C47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0"/>
              <a:ext cx="1858" cy="3629"/>
              <a:chOff x="3008" y="774"/>
              <a:chExt cx="1858" cy="3629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4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3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3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1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1" y="1324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8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9" y="121"/>
              <a:ext cx="356" cy="608"/>
              <a:chOff x="1731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1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0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4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4"/>
              <a:ext cx="500" cy="500"/>
              <a:chOff x="1727" y="870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0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8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1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5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1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</p:grpSp>
      <p:sp>
        <p:nvSpPr>
          <p:cNvPr id="3076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3076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DC3CA-B585-478D-AAE8-3B531CCE31B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99277-B96A-4FCD-B6F8-F18E5A8D39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AF888-CA89-4725-9D0F-5784D8A5168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CC479-6C93-4EFE-B95C-396AA9E5463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B15E4-4238-4B2C-AF39-DC9284D6039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B42A2-19D5-43C5-925B-7D0AB315E6A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36B7D-D503-40D6-BD8C-3AB9881E35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57C96-2D67-4EA2-9AF8-34F1CEDFBA9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28A68-8B32-4496-B42C-F6B4BF8135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92FAD-1E42-40B8-8DFF-2A4BC0DB37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08C6E-5F08-4FED-A20A-A39648F92B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01694-6516-4C52-8845-ED0A64F4340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2969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970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2970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2970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</p:grpSp>
        <p:sp>
          <p:nvSpPr>
            <p:cNvPr id="2970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970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2970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2970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2970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2971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971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  <p:sp>
              <p:nvSpPr>
                <p:cNvPr id="2971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  <p:sp>
              <p:nvSpPr>
                <p:cNvPr id="2971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3" y="1722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9716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29717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2971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972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2972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2972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972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2972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2972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</p:grpSp>
        <p:sp>
          <p:nvSpPr>
            <p:cNvPr id="2972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2972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2972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2973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2973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2973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2973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2973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2973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2973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2973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2973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2973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2974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</p:grpSp>
      <p:sp>
        <p:nvSpPr>
          <p:cNvPr id="2974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4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4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7F2409E-8D5C-4E62-9B81-A8B3F029078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Comparative and superlative Adjectives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070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smtClean="0">
                <a:solidFill>
                  <a:schemeClr val="accent1"/>
                </a:solidFill>
                <a:latin typeface="Kristen ITC" pitchFamily="66" charset="0"/>
              </a:rPr>
              <a:t>		Remember!!!</a:t>
            </a:r>
          </a:p>
          <a:p>
            <a:pPr lvl="1" eaLnBrk="1" hangingPunct="1">
              <a:buFontTx/>
              <a:buNone/>
              <a:defRPr/>
            </a:pPr>
            <a:r>
              <a:rPr lang="en-US" smtClean="0">
                <a:latin typeface="Kristen ITC" pitchFamily="66" charset="0"/>
              </a:rPr>
              <a:t>	We form the superlative by adding </a:t>
            </a:r>
            <a:r>
              <a:rPr lang="en-US" smtClean="0">
                <a:solidFill>
                  <a:schemeClr val="folHlink"/>
                </a:solidFill>
                <a:latin typeface="Kristen ITC" pitchFamily="66" charset="0"/>
              </a:rPr>
              <a:t>–</a:t>
            </a:r>
            <a:r>
              <a:rPr lang="en-US" b="1" i="1" smtClean="0">
                <a:solidFill>
                  <a:schemeClr val="folHlink"/>
                </a:solidFill>
                <a:latin typeface="Kristen ITC" pitchFamily="66" charset="0"/>
              </a:rPr>
              <a:t>est</a:t>
            </a:r>
            <a:r>
              <a:rPr lang="en-US" smtClean="0">
                <a:latin typeface="Kristen ITC" pitchFamily="66" charset="0"/>
              </a:rPr>
              <a:t>  to short adjectives.</a:t>
            </a:r>
          </a:p>
          <a:p>
            <a:pPr lvl="1" eaLnBrk="1" hangingPunct="1">
              <a:buFontTx/>
              <a:buNone/>
              <a:defRPr/>
            </a:pPr>
            <a:r>
              <a:rPr lang="en-US" smtClean="0">
                <a:latin typeface="Kristen ITC" pitchFamily="66" charset="0"/>
              </a:rPr>
              <a:t>		Fast = </a:t>
            </a:r>
            <a:r>
              <a:rPr lang="en-US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the </a:t>
            </a:r>
            <a:r>
              <a:rPr lang="en-US" smtClean="0">
                <a:latin typeface="Kristen ITC" pitchFamily="66" charset="0"/>
              </a:rPr>
              <a:t>fast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est </a:t>
            </a:r>
            <a:r>
              <a:rPr lang="en-US" smtClean="0">
                <a:latin typeface="Kristen ITC" pitchFamily="66" charset="0"/>
              </a:rPr>
              <a:t>	New = </a:t>
            </a:r>
            <a:r>
              <a:rPr lang="en-US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the </a:t>
            </a:r>
            <a:r>
              <a:rPr lang="en-US" smtClean="0">
                <a:latin typeface="Kristen ITC" pitchFamily="66" charset="0"/>
              </a:rPr>
              <a:t>new</a:t>
            </a:r>
            <a:r>
              <a:rPr lang="en-US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</a:rPr>
              <a:t>est</a:t>
            </a:r>
          </a:p>
          <a:p>
            <a:pPr lvl="1" eaLnBrk="1" hangingPunct="1">
              <a:buFontTx/>
              <a:buNone/>
              <a:defRPr/>
            </a:pPr>
            <a:r>
              <a:rPr lang="en-US" smtClean="0">
                <a:latin typeface="Kristen ITC" pitchFamily="66" charset="0"/>
              </a:rPr>
              <a:t>6. Complete the sentences. Use the superlatives of the words in brackets</a:t>
            </a:r>
          </a:p>
          <a:p>
            <a:pPr lvl="1" eaLnBrk="1" hangingPunct="1">
              <a:defRPr/>
            </a:pPr>
            <a:r>
              <a:rPr lang="en-US" smtClean="0"/>
              <a:t>Mary is ______ </a:t>
            </a:r>
            <a:r>
              <a:rPr lang="en-US" i="1" smtClean="0"/>
              <a:t>of</a:t>
            </a:r>
            <a:r>
              <a:rPr lang="en-US" smtClean="0"/>
              <a:t> all the students (tall)</a:t>
            </a:r>
          </a:p>
          <a:p>
            <a:pPr lvl="1" eaLnBrk="1" hangingPunct="1">
              <a:defRPr/>
            </a:pPr>
            <a:r>
              <a:rPr lang="en-US" smtClean="0"/>
              <a:t>Max's story is </a:t>
            </a:r>
            <a:r>
              <a:rPr lang="en-US" b="1" smtClean="0"/>
              <a:t>_______</a:t>
            </a:r>
            <a:r>
              <a:rPr lang="en-US" smtClean="0"/>
              <a:t> </a:t>
            </a:r>
            <a:r>
              <a:rPr lang="en-US" i="1" smtClean="0"/>
              <a:t>story I've ever heard</a:t>
            </a:r>
            <a:r>
              <a:rPr lang="en-US" smtClean="0"/>
              <a:t>. (long)</a:t>
            </a:r>
          </a:p>
          <a:p>
            <a:pPr lvl="1" eaLnBrk="1" hangingPunct="1">
              <a:defRPr/>
            </a:pPr>
            <a:r>
              <a:rPr lang="en-US" smtClean="0"/>
              <a:t>My grandmother is ________ person I know (old)</a:t>
            </a:r>
            <a:endParaRPr lang="en-US" smtClean="0">
              <a:latin typeface="Kristen ITC" pitchFamily="66" charset="0"/>
            </a:endParaRPr>
          </a:p>
          <a:p>
            <a:pPr lvl="1" eaLnBrk="1" hangingPunct="1">
              <a:buFontTx/>
              <a:buNone/>
              <a:defRPr/>
            </a:pPr>
            <a:endParaRPr lang="en-US" smtClean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476250"/>
            <a:ext cx="7848600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1"/>
                </a:solidFill>
                <a:latin typeface="Kristen ITC" pitchFamily="66" charset="0"/>
              </a:rPr>
              <a:t>		Remember!!!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Kristen ITC" pitchFamily="66" charset="0"/>
              </a:rPr>
              <a:t>The spelling sometimes changes. Look at the following superlatives.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latin typeface="Kristen ITC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>
              <a:latin typeface="Kristen ITC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>
              <a:latin typeface="Kristen ITC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>
              <a:latin typeface="Kristen ITC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>
              <a:latin typeface="Kristen ITC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>
              <a:latin typeface="Kristen ITC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Kristen ITC" pitchFamily="66" charset="0"/>
              </a:rPr>
              <a:t>7. Write sentences. Use superlatives.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My dog/big/all the dogs in the neighborhood.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Mary/fat/in the school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John/happy boy/ </a:t>
            </a:r>
            <a:r>
              <a:rPr lang="en-US" sz="2400" i="1" smtClean="0"/>
              <a:t>in</a:t>
            </a:r>
            <a:r>
              <a:rPr lang="en-US" sz="2400" smtClean="0"/>
              <a:t> the world.   </a:t>
            </a:r>
          </a:p>
        </p:txBody>
      </p:sp>
      <p:graphicFrame>
        <p:nvGraphicFramePr>
          <p:cNvPr id="40963" name="Group 3"/>
          <p:cNvGraphicFramePr>
            <a:graphicFrameLocks noGrp="1"/>
          </p:cNvGraphicFramePr>
          <p:nvPr>
            <p:ph sz="half" idx="2"/>
          </p:nvPr>
        </p:nvGraphicFramePr>
        <p:xfrm>
          <a:off x="323850" y="1989138"/>
          <a:ext cx="8424863" cy="2231136"/>
        </p:xfrm>
        <a:graphic>
          <a:graphicData uri="http://schemas.openxmlformats.org/drawingml/2006/table">
            <a:tbl>
              <a:tblPr/>
              <a:tblGrid>
                <a:gridCol w="5113338"/>
                <a:gridCol w="3311525"/>
              </a:tblGrid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 pitchFamily="66" charset="0"/>
                        </a:rPr>
                        <a:t>Short adjectives with one vowel and one consonant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 pitchFamily="66" charset="0"/>
                        </a:rPr>
                        <a:t>Big            big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Kristen ITC" pitchFamily="66" charset="0"/>
                        </a:rPr>
                        <a:t>gest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risten ITC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 pitchFamily="66" charset="0"/>
                        </a:rPr>
                        <a:t>Fat            fat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Kristen ITC" pitchFamily="66" charset="0"/>
                        </a:rPr>
                        <a:t>test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risten ITC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 pitchFamily="66" charset="0"/>
                        </a:rPr>
                        <a:t>Thin          thin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Kristen ITC" pitchFamily="66" charset="0"/>
                        </a:rPr>
                        <a:t>nest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risten ITC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 pitchFamily="66" charset="0"/>
                        </a:rPr>
                        <a:t>Adjectives that end in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 pitchFamily="66" charset="0"/>
                        </a:rPr>
                        <a:t>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risten ITC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 pitchFamily="66" charset="0"/>
                        </a:rPr>
                        <a:t>Funny        funn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Kristen ITC" pitchFamily="66" charset="0"/>
                        </a:rPr>
                        <a:t>iest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 pitchFamily="66" charset="0"/>
                        </a:rPr>
                        <a:t>Heavy        heav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Kristen ITC" pitchFamily="66" charset="0"/>
                        </a:rPr>
                        <a:t>iest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6588125" y="22050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6588125" y="30686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6588125" y="26368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6588125" y="35004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6588125" y="40052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070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mic Sans MS" pitchFamily="66" charset="0"/>
              </a:rPr>
              <a:t>Adjectives which have </a:t>
            </a:r>
            <a:r>
              <a:rPr lang="en-US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three or more syllables</a:t>
            </a:r>
            <a:r>
              <a:rPr lang="en-US" smtClean="0">
                <a:latin typeface="Comic Sans MS" pitchFamily="66" charset="0"/>
              </a:rPr>
              <a:t> always form the superlative with </a:t>
            </a:r>
            <a:r>
              <a:rPr lang="en-US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most.</a:t>
            </a:r>
          </a:p>
          <a:p>
            <a:pPr eaLnBrk="1" hangingPunct="1">
              <a:defRPr/>
            </a:pPr>
            <a:r>
              <a:rPr lang="en-US" smtClean="0"/>
              <a:t>Max's house in the mountains is </a:t>
            </a:r>
            <a:r>
              <a:rPr lang="en-US" b="1" i="1" smtClean="0"/>
              <a:t>the most peaceful</a:t>
            </a:r>
            <a:r>
              <a:rPr lang="en-US" smtClean="0"/>
              <a:t> </a:t>
            </a:r>
            <a:r>
              <a:rPr lang="en-US" i="1" smtClean="0"/>
              <a:t>in</a:t>
            </a:r>
            <a:r>
              <a:rPr lang="en-US" smtClean="0"/>
              <a:t> the world </a:t>
            </a:r>
          </a:p>
          <a:p>
            <a:pPr eaLnBrk="1" hangingPunct="1">
              <a:buFontTx/>
              <a:buNone/>
              <a:defRPr/>
            </a:pPr>
            <a:r>
              <a:rPr lang="en-US" smtClean="0"/>
              <a:t>8. Write sentences.</a:t>
            </a:r>
          </a:p>
          <a:p>
            <a:pPr lvl="1" eaLnBrk="1" hangingPunct="1">
              <a:defRPr/>
            </a:pPr>
            <a:r>
              <a:rPr lang="en-US" smtClean="0"/>
              <a:t>English/is/interesting/school subjects</a:t>
            </a:r>
          </a:p>
          <a:p>
            <a:pPr lvl="1" eaLnBrk="1" hangingPunct="1">
              <a:defRPr/>
            </a:pPr>
            <a:r>
              <a:rPr lang="en-US" smtClean="0"/>
              <a:t>My mom/is beautiful/woman/I know</a:t>
            </a:r>
          </a:p>
          <a:p>
            <a:pPr lvl="1" eaLnBrk="1" hangingPunct="1">
              <a:defRPr/>
            </a:pPr>
            <a:r>
              <a:rPr lang="en-US" smtClean="0"/>
              <a:t>Valentina/is/intelligent/person/I’ve seen</a:t>
            </a:r>
          </a:p>
          <a:p>
            <a:pPr lvl="1" eaLnBrk="1" hangingPunct="1">
              <a:defRPr/>
            </a:pPr>
            <a:r>
              <a:rPr lang="en-US" smtClean="0"/>
              <a:t>Chemistry/is/difficult/school subject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070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latin typeface="Comic Sans MS" pitchFamily="66" charset="0"/>
              </a:rPr>
              <a:t>The following adjectives have </a:t>
            </a:r>
            <a:r>
              <a:rPr lang="en-US" sz="2800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irregular</a:t>
            </a:r>
            <a:r>
              <a:rPr lang="en-US" sz="2800" smtClean="0">
                <a:latin typeface="Comic Sans MS" pitchFamily="66" charset="0"/>
              </a:rPr>
              <a:t> superlative forms:</a:t>
            </a:r>
            <a:br>
              <a:rPr lang="en-US" sz="2800" smtClean="0">
                <a:latin typeface="Comic Sans MS" pitchFamily="66" charset="0"/>
              </a:rPr>
            </a:br>
            <a:r>
              <a:rPr lang="en-US" sz="2800" smtClean="0">
                <a:latin typeface="Comic Sans MS" pitchFamily="66" charset="0"/>
              </a:rPr>
              <a:t>		good = 	The best</a:t>
            </a:r>
          </a:p>
          <a:p>
            <a:pPr eaLnBrk="1" hangingPunct="1">
              <a:buFontTx/>
              <a:buNone/>
              <a:defRPr/>
            </a:pPr>
            <a:r>
              <a:rPr lang="en-US" sz="2800" smtClean="0">
                <a:latin typeface="Comic Sans MS" pitchFamily="66" charset="0"/>
              </a:rPr>
              <a:t>			bad	  =	The worst</a:t>
            </a:r>
          </a:p>
          <a:p>
            <a:pPr eaLnBrk="1" hangingPunct="1">
              <a:buFontTx/>
              <a:buNone/>
              <a:defRPr/>
            </a:pPr>
            <a:r>
              <a:rPr lang="en-US" sz="2800" smtClean="0">
                <a:latin typeface="Comic Sans MS" pitchFamily="66" charset="0"/>
              </a:rPr>
              <a:t>			far	  =	The farthest</a:t>
            </a:r>
          </a:p>
          <a:p>
            <a:pPr eaLnBrk="1" hangingPunct="1">
              <a:buFontTx/>
              <a:buNone/>
              <a:defRPr/>
            </a:pPr>
            <a:r>
              <a:rPr lang="en-US" sz="2800" smtClean="0">
                <a:latin typeface="Comic Sans MS" pitchFamily="66" charset="0"/>
              </a:rPr>
              <a:t>9. Fill in the gaps. Use the correct superlative.</a:t>
            </a:r>
          </a:p>
          <a:p>
            <a:pPr lvl="1" eaLnBrk="1" hangingPunct="1">
              <a:defRPr/>
            </a:pPr>
            <a:r>
              <a:rPr lang="en-US" sz="2400" smtClean="0">
                <a:latin typeface="Comic Sans MS" pitchFamily="66" charset="0"/>
              </a:rPr>
              <a:t>Sam has _______ grades in the class (good)</a:t>
            </a:r>
          </a:p>
          <a:p>
            <a:pPr lvl="1" eaLnBrk="1" hangingPunct="1">
              <a:defRPr/>
            </a:pPr>
            <a:r>
              <a:rPr lang="en-US" sz="2400" smtClean="0">
                <a:latin typeface="Comic Sans MS" pitchFamily="66" charset="0"/>
              </a:rPr>
              <a:t>Teresa had _______ day ever (bad)</a:t>
            </a:r>
          </a:p>
          <a:p>
            <a:pPr lvl="1" eaLnBrk="1" hangingPunct="1">
              <a:defRPr/>
            </a:pPr>
            <a:r>
              <a:rPr lang="en-US" sz="2400" smtClean="0">
                <a:latin typeface="Comic Sans MS" pitchFamily="66" charset="0"/>
              </a:rPr>
              <a:t>The North Pole is ________ place in the world (far)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580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b="1" dirty="0" smtClean="0">
                <a:latin typeface="Comic Sans MS" pitchFamily="66" charset="0"/>
              </a:rPr>
              <a:t>10. Chose the answer you think is correct</a:t>
            </a:r>
            <a:r>
              <a:rPr lang="en-US" sz="2200" dirty="0" smtClean="0">
                <a:latin typeface="Comic Sans MS" pitchFamily="66" charset="0"/>
              </a:rPr>
              <a:t>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dirty="0" smtClean="0">
                <a:latin typeface="Comic Sans MS" pitchFamily="66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dirty="0" smtClean="0">
                <a:latin typeface="Comic Sans MS" pitchFamily="66" charset="0"/>
              </a:rPr>
              <a:t>D. David is the _____ person I've ever met.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dirty="0" smtClean="0">
                <a:latin typeface="Comic Sans MS" pitchFamily="66" charset="0"/>
              </a:rPr>
              <a:t>more boring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dirty="0" smtClean="0">
                <a:latin typeface="Comic Sans MS" pitchFamily="66" charset="0"/>
              </a:rPr>
              <a:t>most boring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dirty="0" smtClean="0">
                <a:latin typeface="Comic Sans MS" pitchFamily="66" charset="0"/>
              </a:rPr>
              <a:t>boring</a:t>
            </a:r>
            <a:br>
              <a:rPr lang="en-US" sz="2200" dirty="0" smtClean="0">
                <a:latin typeface="Comic Sans MS" pitchFamily="66" charset="0"/>
              </a:rPr>
            </a:br>
            <a:endParaRPr lang="en-US" sz="22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dirty="0" smtClean="0">
                <a:latin typeface="Comic Sans MS" pitchFamily="66" charset="0"/>
              </a:rPr>
              <a:t>	E. Katrina's _____ teacher our class has ever had.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dirty="0" smtClean="0">
                <a:latin typeface="Comic Sans MS" pitchFamily="66" charset="0"/>
              </a:rPr>
              <a:t>the better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dirty="0" smtClean="0">
                <a:latin typeface="Comic Sans MS" pitchFamily="66" charset="0"/>
              </a:rPr>
              <a:t>the good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dirty="0" smtClean="0">
                <a:latin typeface="Comic Sans MS" pitchFamily="66" charset="0"/>
              </a:rPr>
              <a:t>the best</a:t>
            </a:r>
            <a:br>
              <a:rPr lang="en-US" sz="2200" dirty="0" smtClean="0">
                <a:latin typeface="Comic Sans MS" pitchFamily="66" charset="0"/>
              </a:rPr>
            </a:br>
            <a:endParaRPr lang="en-US" sz="22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dirty="0" smtClean="0">
                <a:latin typeface="Comic Sans MS" pitchFamily="66" charset="0"/>
              </a:rPr>
              <a:t>	F. Hong Kong is one of the _____ cities I've </a:t>
            </a:r>
            <a:r>
              <a:rPr lang="en-US" sz="2200" dirty="0" err="1" smtClean="0">
                <a:latin typeface="Comic Sans MS" pitchFamily="66" charset="0"/>
              </a:rPr>
              <a:t>visted</a:t>
            </a:r>
            <a:r>
              <a:rPr lang="en-US" sz="2200" dirty="0" smtClean="0">
                <a:latin typeface="Comic Sans MS" pitchFamily="66" charset="0"/>
              </a:rPr>
              <a:t>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dirty="0" smtClean="0">
                <a:latin typeface="Comic Sans MS" pitchFamily="66" charset="0"/>
              </a:rPr>
              <a:t>most interesting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dirty="0" smtClean="0">
                <a:latin typeface="Comic Sans MS" pitchFamily="66" charset="0"/>
              </a:rPr>
              <a:t>Interesting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dirty="0" smtClean="0">
                <a:latin typeface="Comic Sans MS" pitchFamily="66" charset="0"/>
              </a:rPr>
              <a:t>interest</a:t>
            </a:r>
            <a:br>
              <a:rPr lang="en-US" sz="2200" dirty="0" smtClean="0">
                <a:latin typeface="Comic Sans MS" pitchFamily="66" charset="0"/>
              </a:rPr>
            </a:br>
            <a:endParaRPr lang="en-US" sz="22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26" name="Group 94"/>
          <p:cNvGraphicFramePr>
            <a:graphicFrameLocks noGrp="1"/>
          </p:cNvGraphicFramePr>
          <p:nvPr/>
        </p:nvGraphicFramePr>
        <p:xfrm>
          <a:off x="1042988" y="981075"/>
          <a:ext cx="7127875" cy="4708526"/>
        </p:xfrm>
        <a:graphic>
          <a:graphicData uri="http://schemas.openxmlformats.org/drawingml/2006/table">
            <a:tbl>
              <a:tblPr/>
              <a:tblGrid>
                <a:gridCol w="2319337"/>
                <a:gridCol w="2360613"/>
                <a:gridCol w="2447925"/>
              </a:tblGrid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Adjective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Comparative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Superlative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Heavy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Heavier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FF"/>
                          </a:solidFill>
                          <a:effectLst/>
                          <a:latin typeface="Verdana" pitchFamily="34" charset="0"/>
                        </a:rPr>
                        <a:t>heaviest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The fattest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difficult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Funnier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The worst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Bigger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The most intelligent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6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229600" cy="4456113"/>
          </a:xfrm>
        </p:spPr>
        <p:txBody>
          <a:bodyPr/>
          <a:lstStyle/>
          <a:p>
            <a:pPr eaLnBrk="1" hangingPunct="1"/>
            <a:r>
              <a:rPr lang="en-US" smtClean="0"/>
              <a:t>11. Complete the chart-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975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CO" sz="2400" b="1" dirty="0" smtClean="0">
                <a:latin typeface="Comic Sans MS" pitchFamily="66" charset="0"/>
              </a:rPr>
              <a:t>12.. </a:t>
            </a:r>
            <a:r>
              <a:rPr lang="es-CO" sz="2400" b="1" dirty="0" err="1" smtClean="0">
                <a:latin typeface="Comic Sans MS" pitchFamily="66" charset="0"/>
              </a:rPr>
              <a:t>Fill</a:t>
            </a:r>
            <a:r>
              <a:rPr lang="es-CO" sz="2400" b="1" dirty="0" smtClean="0">
                <a:latin typeface="Comic Sans MS" pitchFamily="66" charset="0"/>
              </a:rPr>
              <a:t> in </a:t>
            </a:r>
            <a:r>
              <a:rPr lang="es-CO" sz="2400" b="1" dirty="0" err="1" smtClean="0">
                <a:latin typeface="Comic Sans MS" pitchFamily="66" charset="0"/>
              </a:rPr>
              <a:t>the</a:t>
            </a:r>
            <a:r>
              <a:rPr lang="es-CO" sz="2400" b="1" dirty="0" smtClean="0">
                <a:latin typeface="Comic Sans MS" pitchFamily="66" charset="0"/>
              </a:rPr>
              <a:t> </a:t>
            </a:r>
            <a:r>
              <a:rPr lang="es-CO" sz="2400" b="1" dirty="0" err="1" smtClean="0">
                <a:latin typeface="Comic Sans MS" pitchFamily="66" charset="0"/>
              </a:rPr>
              <a:t>correct</a:t>
            </a:r>
            <a:r>
              <a:rPr lang="es-CO" sz="2400" b="1" dirty="0" smtClean="0">
                <a:latin typeface="Comic Sans MS" pitchFamily="66" charset="0"/>
              </a:rPr>
              <a:t> </a:t>
            </a:r>
            <a:r>
              <a:rPr lang="es-CO" sz="2400" b="1" dirty="0" err="1" smtClean="0">
                <a:latin typeface="Comic Sans MS" pitchFamily="66" charset="0"/>
              </a:rPr>
              <a:t>form</a:t>
            </a:r>
            <a:r>
              <a:rPr lang="es-CO" sz="2400" b="1" dirty="0" smtClean="0">
                <a:latin typeface="Comic Sans MS" pitchFamily="66" charset="0"/>
              </a:rPr>
              <a:t> of </a:t>
            </a:r>
            <a:r>
              <a:rPr lang="es-CO" sz="2400" b="1" dirty="0" err="1" smtClean="0">
                <a:latin typeface="Comic Sans MS" pitchFamily="66" charset="0"/>
              </a:rPr>
              <a:t>the</a:t>
            </a:r>
            <a:r>
              <a:rPr lang="es-CO" sz="2400" b="1" dirty="0" smtClean="0">
                <a:latin typeface="Comic Sans MS" pitchFamily="66" charset="0"/>
              </a:rPr>
              <a:t> </a:t>
            </a:r>
            <a:r>
              <a:rPr lang="es-CO" sz="2400" b="1" dirty="0" err="1" smtClean="0">
                <a:latin typeface="Comic Sans MS" pitchFamily="66" charset="0"/>
              </a:rPr>
              <a:t>words</a:t>
            </a:r>
            <a:r>
              <a:rPr lang="es-CO" sz="2400" b="1" dirty="0" smtClean="0">
                <a:latin typeface="Comic Sans MS" pitchFamily="66" charset="0"/>
              </a:rPr>
              <a:t> in </a:t>
            </a:r>
            <a:r>
              <a:rPr lang="es-CO" sz="2400" b="1" dirty="0" err="1" smtClean="0">
                <a:latin typeface="Comic Sans MS" pitchFamily="66" charset="0"/>
              </a:rPr>
              <a:t>brackets</a:t>
            </a:r>
            <a:r>
              <a:rPr lang="es-CO" sz="2400" b="1" dirty="0" smtClean="0">
                <a:latin typeface="Comic Sans MS" pitchFamily="66" charset="0"/>
              </a:rPr>
              <a:t> (</a:t>
            </a:r>
            <a:r>
              <a:rPr lang="es-CO" sz="2400" b="1" dirty="0" err="1" smtClean="0">
                <a:latin typeface="Comic Sans MS" pitchFamily="66" charset="0"/>
              </a:rPr>
              <a:t>comparative</a:t>
            </a:r>
            <a:r>
              <a:rPr lang="es-CO" sz="2400" b="1" dirty="0" smtClean="0">
                <a:latin typeface="Comic Sans MS" pitchFamily="66" charset="0"/>
              </a:rPr>
              <a:t> </a:t>
            </a:r>
            <a:r>
              <a:rPr lang="es-CO" sz="2400" b="1" dirty="0" err="1" smtClean="0">
                <a:latin typeface="Comic Sans MS" pitchFamily="66" charset="0"/>
              </a:rPr>
              <a:t>or</a:t>
            </a:r>
            <a:r>
              <a:rPr lang="es-CO" sz="2400" b="1" dirty="0" smtClean="0">
                <a:latin typeface="Comic Sans MS" pitchFamily="66" charset="0"/>
              </a:rPr>
              <a:t> </a:t>
            </a:r>
            <a:r>
              <a:rPr lang="es-CO" sz="2400" b="1" dirty="0" err="1" smtClean="0">
                <a:latin typeface="Comic Sans MS" pitchFamily="66" charset="0"/>
              </a:rPr>
              <a:t>superlative</a:t>
            </a:r>
            <a:r>
              <a:rPr lang="es-CO" sz="2400" b="1" dirty="0" smtClean="0">
                <a:latin typeface="Comic Sans MS" pitchFamily="66" charset="0"/>
              </a:rPr>
              <a:t>).</a:t>
            </a:r>
            <a:endParaRPr lang="es-CO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CO" sz="2400" dirty="0" smtClean="0">
                <a:latin typeface="Comic Sans MS" pitchFamily="66" charset="0"/>
              </a:rPr>
              <a:t>My </a:t>
            </a:r>
            <a:r>
              <a:rPr lang="es-CO" sz="2400" dirty="0" err="1" smtClean="0">
                <a:latin typeface="Comic Sans MS" pitchFamily="66" charset="0"/>
              </a:rPr>
              <a:t>house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is</a:t>
            </a:r>
            <a:r>
              <a:rPr lang="es-CO" sz="2400" dirty="0" smtClean="0">
                <a:latin typeface="Comic Sans MS" pitchFamily="66" charset="0"/>
              </a:rPr>
              <a:t> (</a:t>
            </a:r>
            <a:r>
              <a:rPr lang="es-CO" sz="2400" dirty="0" err="1" smtClean="0">
                <a:latin typeface="Comic Sans MS" pitchFamily="66" charset="0"/>
              </a:rPr>
              <a:t>big</a:t>
            </a:r>
            <a:r>
              <a:rPr lang="es-CO" sz="2400" smtClean="0">
                <a:latin typeface="Comic Sans MS" pitchFamily="66" charset="0"/>
              </a:rPr>
              <a:t>) </a:t>
            </a:r>
            <a:r>
              <a:rPr lang="es-CO" sz="2400" smtClean="0">
                <a:latin typeface="Comic Sans MS" pitchFamily="66" charset="0"/>
              </a:rPr>
              <a:t>_____ </a:t>
            </a:r>
            <a:r>
              <a:rPr lang="es-CO" sz="2400" dirty="0" err="1" smtClean="0">
                <a:latin typeface="Comic Sans MS" pitchFamily="66" charset="0"/>
              </a:rPr>
              <a:t>than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yours</a:t>
            </a:r>
            <a:r>
              <a:rPr lang="es-CO" sz="2400" dirty="0" smtClean="0">
                <a:latin typeface="Comic Sans MS" pitchFamily="66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s-CO" sz="2400" dirty="0" err="1" smtClean="0">
                <a:latin typeface="Comic Sans MS" pitchFamily="66" charset="0"/>
              </a:rPr>
              <a:t>This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flower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is</a:t>
            </a:r>
            <a:r>
              <a:rPr lang="es-CO" sz="2400" dirty="0" smtClean="0">
                <a:latin typeface="Comic Sans MS" pitchFamily="66" charset="0"/>
              </a:rPr>
              <a:t> (</a:t>
            </a:r>
            <a:r>
              <a:rPr lang="es-CO" sz="2400" dirty="0" err="1" smtClean="0">
                <a:latin typeface="Comic Sans MS" pitchFamily="66" charset="0"/>
              </a:rPr>
              <a:t>beautiful</a:t>
            </a:r>
            <a:r>
              <a:rPr lang="es-CO" sz="2400" dirty="0" smtClean="0">
                <a:latin typeface="Comic Sans MS" pitchFamily="66" charset="0"/>
              </a:rPr>
              <a:t>) _______ </a:t>
            </a:r>
            <a:r>
              <a:rPr lang="es-CO" sz="2400" dirty="0" err="1" smtClean="0">
                <a:latin typeface="Comic Sans MS" pitchFamily="66" charset="0"/>
              </a:rPr>
              <a:t>than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that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one</a:t>
            </a:r>
            <a:r>
              <a:rPr lang="es-CO" sz="2400" dirty="0" smtClean="0">
                <a:latin typeface="Comic Sans MS" pitchFamily="66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s-CO" sz="2400" dirty="0" err="1" smtClean="0">
                <a:latin typeface="Comic Sans MS" pitchFamily="66" charset="0"/>
              </a:rPr>
              <a:t>This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is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the</a:t>
            </a:r>
            <a:r>
              <a:rPr lang="es-CO" sz="2400" dirty="0" smtClean="0">
                <a:latin typeface="Comic Sans MS" pitchFamily="66" charset="0"/>
              </a:rPr>
              <a:t> (</a:t>
            </a:r>
            <a:r>
              <a:rPr lang="es-CO" sz="2400" dirty="0" err="1" smtClean="0">
                <a:latin typeface="Comic Sans MS" pitchFamily="66" charset="0"/>
              </a:rPr>
              <a:t>good</a:t>
            </a:r>
            <a:r>
              <a:rPr lang="es-CO" sz="2400" dirty="0" smtClean="0">
                <a:latin typeface="Comic Sans MS" pitchFamily="66" charset="0"/>
              </a:rPr>
              <a:t>) ______ </a:t>
            </a:r>
            <a:r>
              <a:rPr lang="es-CO" sz="2400" dirty="0" err="1" smtClean="0">
                <a:latin typeface="Comic Sans MS" pitchFamily="66" charset="0"/>
              </a:rPr>
              <a:t>book</a:t>
            </a:r>
            <a:r>
              <a:rPr lang="es-CO" sz="2400" dirty="0" smtClean="0">
                <a:latin typeface="Comic Sans MS" pitchFamily="66" charset="0"/>
              </a:rPr>
              <a:t> I </a:t>
            </a:r>
            <a:r>
              <a:rPr lang="es-CO" sz="2400" dirty="0" err="1" smtClean="0">
                <a:latin typeface="Comic Sans MS" pitchFamily="66" charset="0"/>
              </a:rPr>
              <a:t>have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ever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read</a:t>
            </a:r>
            <a:r>
              <a:rPr lang="es-CO" sz="2400" dirty="0" smtClean="0">
                <a:latin typeface="Comic Sans MS" pitchFamily="66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s-CO" sz="2400" dirty="0" smtClean="0">
                <a:latin typeface="Comic Sans MS" pitchFamily="66" charset="0"/>
              </a:rPr>
              <a:t>Non-</a:t>
            </a:r>
            <a:r>
              <a:rPr lang="es-CO" sz="2400" dirty="0" err="1" smtClean="0">
                <a:latin typeface="Comic Sans MS" pitchFamily="66" charset="0"/>
              </a:rPr>
              <a:t>smokers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usually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live</a:t>
            </a:r>
            <a:r>
              <a:rPr lang="es-CO" sz="2400" dirty="0" smtClean="0">
                <a:latin typeface="Comic Sans MS" pitchFamily="66" charset="0"/>
              </a:rPr>
              <a:t> (</a:t>
            </a:r>
            <a:r>
              <a:rPr lang="es-CO" sz="2400" dirty="0" err="1" smtClean="0">
                <a:latin typeface="Comic Sans MS" pitchFamily="66" charset="0"/>
              </a:rPr>
              <a:t>long</a:t>
            </a:r>
            <a:r>
              <a:rPr lang="es-CO" sz="2400" dirty="0" smtClean="0">
                <a:latin typeface="Comic Sans MS" pitchFamily="66" charset="0"/>
              </a:rPr>
              <a:t>) _______  </a:t>
            </a:r>
            <a:r>
              <a:rPr lang="es-CO" sz="2400" dirty="0" err="1" smtClean="0">
                <a:latin typeface="Comic Sans MS" pitchFamily="66" charset="0"/>
              </a:rPr>
              <a:t>than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smokers</a:t>
            </a:r>
            <a:r>
              <a:rPr lang="es-CO" sz="2400" dirty="0" smtClean="0">
                <a:latin typeface="Comic Sans MS" pitchFamily="66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s-CO" sz="2400" dirty="0" err="1" smtClean="0">
                <a:latin typeface="Comic Sans MS" pitchFamily="66" charset="0"/>
              </a:rPr>
              <a:t>Which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is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the</a:t>
            </a:r>
            <a:r>
              <a:rPr lang="es-CO" sz="2400" dirty="0" smtClean="0">
                <a:latin typeface="Comic Sans MS" pitchFamily="66" charset="0"/>
              </a:rPr>
              <a:t> (</a:t>
            </a:r>
            <a:r>
              <a:rPr lang="es-CO" sz="2400" dirty="0" err="1" smtClean="0">
                <a:latin typeface="Comic Sans MS" pitchFamily="66" charset="0"/>
              </a:rPr>
              <a:t>dangerous</a:t>
            </a:r>
            <a:r>
              <a:rPr lang="es-CO" sz="2400" dirty="0" smtClean="0">
                <a:latin typeface="Comic Sans MS" pitchFamily="66" charset="0"/>
              </a:rPr>
              <a:t>) _______  animal in </a:t>
            </a:r>
            <a:r>
              <a:rPr lang="es-CO" sz="2400" dirty="0" err="1" smtClean="0">
                <a:latin typeface="Comic Sans MS" pitchFamily="66" charset="0"/>
              </a:rPr>
              <a:t>the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world</a:t>
            </a:r>
            <a:r>
              <a:rPr lang="es-CO" sz="2400" dirty="0" smtClean="0">
                <a:latin typeface="Comic Sans MS" pitchFamily="66" charset="0"/>
              </a:rPr>
              <a:t>? </a:t>
            </a:r>
          </a:p>
          <a:p>
            <a:pPr eaLnBrk="1" hangingPunct="1">
              <a:lnSpc>
                <a:spcPct val="80000"/>
              </a:lnSpc>
            </a:pPr>
            <a:r>
              <a:rPr lang="es-CO" sz="2400" dirty="0" smtClean="0">
                <a:latin typeface="Comic Sans MS" pitchFamily="66" charset="0"/>
              </a:rPr>
              <a:t>A </a:t>
            </a:r>
            <a:r>
              <a:rPr lang="es-CO" sz="2400" dirty="0" err="1" smtClean="0">
                <a:latin typeface="Comic Sans MS" pitchFamily="66" charset="0"/>
              </a:rPr>
              <a:t>holiday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by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the</a:t>
            </a:r>
            <a:r>
              <a:rPr lang="es-CO" sz="2400" dirty="0" smtClean="0">
                <a:latin typeface="Comic Sans MS" pitchFamily="66" charset="0"/>
              </a:rPr>
              <a:t> sea </a:t>
            </a:r>
            <a:r>
              <a:rPr lang="es-CO" sz="2400" dirty="0" err="1" smtClean="0">
                <a:latin typeface="Comic Sans MS" pitchFamily="66" charset="0"/>
              </a:rPr>
              <a:t>is</a:t>
            </a:r>
            <a:r>
              <a:rPr lang="es-CO" sz="2400" dirty="0" smtClean="0">
                <a:latin typeface="Comic Sans MS" pitchFamily="66" charset="0"/>
              </a:rPr>
              <a:t> (</a:t>
            </a:r>
            <a:r>
              <a:rPr lang="es-CO" sz="2400" dirty="0" err="1" smtClean="0">
                <a:latin typeface="Comic Sans MS" pitchFamily="66" charset="0"/>
              </a:rPr>
              <a:t>good</a:t>
            </a:r>
            <a:r>
              <a:rPr lang="es-CO" sz="2400" dirty="0" smtClean="0">
                <a:latin typeface="Comic Sans MS" pitchFamily="66" charset="0"/>
              </a:rPr>
              <a:t>) ______  </a:t>
            </a:r>
            <a:r>
              <a:rPr lang="es-CO" sz="2400" dirty="0" err="1" smtClean="0">
                <a:latin typeface="Comic Sans MS" pitchFamily="66" charset="0"/>
              </a:rPr>
              <a:t>than</a:t>
            </a:r>
            <a:r>
              <a:rPr lang="es-CO" sz="2400" dirty="0" smtClean="0">
                <a:latin typeface="Comic Sans MS" pitchFamily="66" charset="0"/>
              </a:rPr>
              <a:t> a </a:t>
            </a:r>
            <a:r>
              <a:rPr lang="es-CO" sz="2400" dirty="0" err="1" smtClean="0">
                <a:latin typeface="Comic Sans MS" pitchFamily="66" charset="0"/>
              </a:rPr>
              <a:t>holiday</a:t>
            </a:r>
            <a:r>
              <a:rPr lang="es-CO" sz="2400" dirty="0" smtClean="0">
                <a:latin typeface="Comic Sans MS" pitchFamily="66" charset="0"/>
              </a:rPr>
              <a:t> in </a:t>
            </a:r>
            <a:r>
              <a:rPr lang="es-CO" sz="2400" dirty="0" err="1" smtClean="0">
                <a:latin typeface="Comic Sans MS" pitchFamily="66" charset="0"/>
              </a:rPr>
              <a:t>the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mountains</a:t>
            </a:r>
            <a:r>
              <a:rPr lang="es-CO" sz="2400" dirty="0" smtClean="0">
                <a:latin typeface="Comic Sans MS" pitchFamily="66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s-CO" sz="2400" dirty="0" err="1" smtClean="0">
                <a:latin typeface="Comic Sans MS" pitchFamily="66" charset="0"/>
              </a:rPr>
              <a:t>It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is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strange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but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often</a:t>
            </a:r>
            <a:r>
              <a:rPr lang="es-CO" sz="2400" dirty="0" smtClean="0">
                <a:latin typeface="Comic Sans MS" pitchFamily="66" charset="0"/>
              </a:rPr>
              <a:t> a </a:t>
            </a:r>
            <a:r>
              <a:rPr lang="es-CO" sz="2400" dirty="0" err="1" smtClean="0">
                <a:latin typeface="Comic Sans MS" pitchFamily="66" charset="0"/>
              </a:rPr>
              <a:t>coke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is</a:t>
            </a:r>
            <a:r>
              <a:rPr lang="es-CO" sz="2400" dirty="0" smtClean="0">
                <a:latin typeface="Comic Sans MS" pitchFamily="66" charset="0"/>
              </a:rPr>
              <a:t> (</a:t>
            </a:r>
            <a:r>
              <a:rPr lang="es-CO" sz="2400" dirty="0" err="1" smtClean="0">
                <a:latin typeface="Comic Sans MS" pitchFamily="66" charset="0"/>
              </a:rPr>
              <a:t>expensive</a:t>
            </a:r>
            <a:r>
              <a:rPr lang="es-CO" sz="2400" dirty="0" smtClean="0">
                <a:latin typeface="Comic Sans MS" pitchFamily="66" charset="0"/>
              </a:rPr>
              <a:t>) ________  </a:t>
            </a:r>
            <a:r>
              <a:rPr lang="es-CO" sz="2400" dirty="0" err="1" smtClean="0">
                <a:latin typeface="Comic Sans MS" pitchFamily="66" charset="0"/>
              </a:rPr>
              <a:t>than</a:t>
            </a:r>
            <a:r>
              <a:rPr lang="es-CO" sz="2400" dirty="0" smtClean="0">
                <a:latin typeface="Comic Sans MS" pitchFamily="66" charset="0"/>
              </a:rPr>
              <a:t> a </a:t>
            </a:r>
            <a:r>
              <a:rPr lang="es-CO" sz="2400" dirty="0" smtClean="0">
                <a:latin typeface="Comic Sans MS" pitchFamily="66" charset="0"/>
              </a:rPr>
              <a:t>soda. </a:t>
            </a:r>
            <a:endParaRPr lang="es-CO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CO" sz="2400" dirty="0" err="1" smtClean="0">
                <a:latin typeface="Comic Sans MS" pitchFamily="66" charset="0"/>
              </a:rPr>
              <a:t>Who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is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the</a:t>
            </a:r>
            <a:r>
              <a:rPr lang="es-CO" sz="2400" dirty="0" smtClean="0">
                <a:latin typeface="Comic Sans MS" pitchFamily="66" charset="0"/>
              </a:rPr>
              <a:t> (</a:t>
            </a:r>
            <a:r>
              <a:rPr lang="es-CO" sz="2400" dirty="0" err="1" smtClean="0">
                <a:latin typeface="Comic Sans MS" pitchFamily="66" charset="0"/>
              </a:rPr>
              <a:t>rich</a:t>
            </a:r>
            <a:r>
              <a:rPr lang="es-CO" sz="2400" dirty="0" smtClean="0">
                <a:latin typeface="Comic Sans MS" pitchFamily="66" charset="0"/>
              </a:rPr>
              <a:t>) _________  </a:t>
            </a:r>
            <a:r>
              <a:rPr lang="es-CO" sz="2400" dirty="0" err="1" smtClean="0">
                <a:latin typeface="Comic Sans MS" pitchFamily="66" charset="0"/>
              </a:rPr>
              <a:t>woman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on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earth</a:t>
            </a:r>
            <a:r>
              <a:rPr lang="es-CO" sz="2400" dirty="0" smtClean="0">
                <a:latin typeface="Comic Sans MS" pitchFamily="66" charset="0"/>
              </a:rPr>
              <a:t>? </a:t>
            </a:r>
          </a:p>
          <a:p>
            <a:pPr eaLnBrk="1" hangingPunct="1">
              <a:lnSpc>
                <a:spcPct val="80000"/>
              </a:lnSpc>
            </a:pPr>
            <a:r>
              <a:rPr lang="es-CO" sz="2400" dirty="0" err="1" smtClean="0">
                <a:latin typeface="Comic Sans MS" pitchFamily="66" charset="0"/>
              </a:rPr>
              <a:t>The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weather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this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summer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is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even</a:t>
            </a:r>
            <a:r>
              <a:rPr lang="es-CO" sz="2400" dirty="0" smtClean="0">
                <a:latin typeface="Comic Sans MS" pitchFamily="66" charset="0"/>
              </a:rPr>
              <a:t> (</a:t>
            </a:r>
            <a:r>
              <a:rPr lang="es-CO" sz="2400" dirty="0" err="1" smtClean="0">
                <a:latin typeface="Comic Sans MS" pitchFamily="66" charset="0"/>
              </a:rPr>
              <a:t>bad</a:t>
            </a:r>
            <a:r>
              <a:rPr lang="es-CO" sz="2400" dirty="0" smtClean="0">
                <a:latin typeface="Comic Sans MS" pitchFamily="66" charset="0"/>
              </a:rPr>
              <a:t>) _______  </a:t>
            </a:r>
            <a:r>
              <a:rPr lang="es-CO" sz="2400" dirty="0" err="1" smtClean="0">
                <a:latin typeface="Comic Sans MS" pitchFamily="66" charset="0"/>
              </a:rPr>
              <a:t>than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last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summer</a:t>
            </a:r>
            <a:r>
              <a:rPr lang="es-CO" sz="2400" dirty="0" smtClean="0">
                <a:latin typeface="Comic Sans MS" pitchFamily="66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s-CO" sz="2400" dirty="0" smtClean="0">
                <a:latin typeface="Comic Sans MS" pitchFamily="66" charset="0"/>
              </a:rPr>
              <a:t>He </a:t>
            </a:r>
            <a:r>
              <a:rPr lang="es-CO" sz="2400" dirty="0" err="1" smtClean="0">
                <a:latin typeface="Comic Sans MS" pitchFamily="66" charset="0"/>
              </a:rPr>
              <a:t>was</a:t>
            </a:r>
            <a:r>
              <a:rPr lang="es-CO" sz="2400" dirty="0" smtClean="0">
                <a:latin typeface="Comic Sans MS" pitchFamily="66" charset="0"/>
              </a:rPr>
              <a:t> </a:t>
            </a:r>
            <a:r>
              <a:rPr lang="es-CO" sz="2400" dirty="0" err="1" smtClean="0">
                <a:latin typeface="Comic Sans MS" pitchFamily="66" charset="0"/>
              </a:rPr>
              <a:t>the</a:t>
            </a:r>
            <a:r>
              <a:rPr lang="es-CO" sz="2400" dirty="0" smtClean="0">
                <a:latin typeface="Comic Sans MS" pitchFamily="66" charset="0"/>
              </a:rPr>
              <a:t> (</a:t>
            </a:r>
            <a:r>
              <a:rPr lang="es-CO" sz="2400" dirty="0" err="1" smtClean="0">
                <a:latin typeface="Comic Sans MS" pitchFamily="66" charset="0"/>
              </a:rPr>
              <a:t>intelligent</a:t>
            </a:r>
            <a:r>
              <a:rPr lang="es-CO" sz="2400" dirty="0" smtClean="0">
                <a:latin typeface="Comic Sans MS" pitchFamily="66" charset="0"/>
              </a:rPr>
              <a:t>) _________  </a:t>
            </a:r>
            <a:r>
              <a:rPr lang="es-CO" sz="2400" dirty="0" err="1" smtClean="0">
                <a:latin typeface="Comic Sans MS" pitchFamily="66" charset="0"/>
              </a:rPr>
              <a:t>thief</a:t>
            </a:r>
            <a:r>
              <a:rPr lang="es-CO" sz="2400" dirty="0" smtClean="0">
                <a:latin typeface="Comic Sans MS" pitchFamily="66" charset="0"/>
              </a:rPr>
              <a:t> of </a:t>
            </a:r>
            <a:r>
              <a:rPr lang="es-CO" sz="2400" dirty="0" err="1" smtClean="0">
                <a:latin typeface="Comic Sans MS" pitchFamily="66" charset="0"/>
              </a:rPr>
              <a:t>all</a:t>
            </a:r>
            <a:r>
              <a:rPr lang="es-CO" sz="2400" dirty="0" smtClean="0">
                <a:latin typeface="Comic Sans MS" pitchFamily="66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2278063"/>
            <a:ext cx="7772400" cy="1871662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smtClean="0">
                <a:latin typeface="Kristen ITC" pitchFamily="66" charset="0"/>
              </a:rPr>
              <a:t>COMPARATIVE ADJECTIVES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476250"/>
            <a:ext cx="8229600" cy="54340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400" smtClean="0">
                <a:latin typeface="Comic Sans MS" pitchFamily="66" charset="0"/>
              </a:rPr>
              <a:t>As you know, words are made of syllables.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000" smtClean="0">
                <a:latin typeface="Comic Sans MS" pitchFamily="66" charset="0"/>
              </a:rPr>
              <a:t>Fat		fat		=one syllable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000" smtClean="0">
                <a:latin typeface="Comic Sans MS" pitchFamily="66" charset="0"/>
              </a:rPr>
              <a:t>Rabbit		rab-bit 	= two syllables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000" smtClean="0">
                <a:latin typeface="Comic Sans MS" pitchFamily="66" charset="0"/>
              </a:rPr>
              <a:t>Beautiful 	Beau-ti-ful	=three syllables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2400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latin typeface="Comic Sans MS" pitchFamily="66" charset="0"/>
              </a:rPr>
              <a:t>	</a:t>
            </a:r>
            <a:r>
              <a:rPr lang="en-US" sz="2800" smtClean="0">
                <a:solidFill>
                  <a:schemeClr val="accent1"/>
                </a:solidFill>
                <a:latin typeface="Comic Sans MS" pitchFamily="66" charset="0"/>
              </a:rPr>
              <a:t>Remember!!!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>
                <a:latin typeface="Comic Sans MS" pitchFamily="66" charset="0"/>
              </a:rPr>
              <a:t>	To make the comparative of one syllable adjectives you only should add </a:t>
            </a:r>
            <a:r>
              <a:rPr lang="en-US" sz="2400" b="1" i="1" smtClean="0">
                <a:latin typeface="Comic Sans MS" pitchFamily="66" charset="0"/>
              </a:rPr>
              <a:t>er.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smtClean="0">
                <a:latin typeface="Comic Sans MS" pitchFamily="66" charset="0"/>
              </a:rPr>
              <a:t>	Short = short</a:t>
            </a:r>
            <a:r>
              <a:rPr lang="en-US" sz="2000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er</a:t>
            </a:r>
            <a:r>
              <a:rPr lang="en-US" sz="2000" smtClean="0">
                <a:latin typeface="Comic Sans MS" pitchFamily="66" charset="0"/>
              </a:rPr>
              <a:t>		Old = old</a:t>
            </a:r>
            <a:r>
              <a:rPr lang="en-US" sz="2000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er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endParaRPr lang="en-US" sz="2000" b="1" i="1" smtClean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latin typeface="Comic Sans MS" pitchFamily="66" charset="0"/>
              </a:rPr>
              <a:t>Fill in the gaps. Use the comparative of the word in brackets. 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1800" smtClean="0">
                <a:latin typeface="Comic Sans MS" pitchFamily="66" charset="0"/>
              </a:rPr>
              <a:t>My house is ______ than yours (small)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1800" smtClean="0">
                <a:latin typeface="Comic Sans MS" pitchFamily="66" charset="0"/>
              </a:rPr>
              <a:t>Sara is ______ than Tom (young)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1800" smtClean="0">
                <a:latin typeface="Comic Sans MS" pitchFamily="66" charset="0"/>
              </a:rPr>
              <a:t>Teresa is ______  than John (old)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404813"/>
            <a:ext cx="7848600" cy="61198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chemeClr val="accent1"/>
                </a:solidFill>
                <a:latin typeface="Kristen ITC" pitchFamily="66" charset="0"/>
              </a:rPr>
              <a:t>		Remember!!!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Kristen ITC" pitchFamily="66" charset="0"/>
              </a:rPr>
              <a:t>The spelling sometimes changes. Look at the following comparatives. </a:t>
            </a: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Kristen ITC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Kristen ITC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Kristen ITC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smtClean="0">
              <a:latin typeface="Kristen ITC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>
              <a:latin typeface="Kristen ITC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>
              <a:latin typeface="Kristen ITC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>
              <a:latin typeface="Kristen ITC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latin typeface="Kristen ITC" pitchFamily="66" charset="0"/>
              </a:rPr>
              <a:t>	2. Write sentences. Use comparatives.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Kristen ITC" pitchFamily="66" charset="0"/>
              </a:rPr>
              <a:t>Karol/ thin/ Maria __________________________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Kristen ITC" pitchFamily="66" charset="0"/>
              </a:rPr>
              <a:t>Rob /funny/ Sam __________________________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Kristen ITC" pitchFamily="66" charset="0"/>
              </a:rPr>
              <a:t>My classroom/big/yours _____________________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latin typeface="Kristen ITC" pitchFamily="66" charset="0"/>
              </a:rPr>
              <a:t>Mary/happy/ Johanna _______________________</a:t>
            </a:r>
          </a:p>
        </p:txBody>
      </p:sp>
      <p:graphicFrame>
        <p:nvGraphicFramePr>
          <p:cNvPr id="32771" name="Group 3"/>
          <p:cNvGraphicFramePr>
            <a:graphicFrameLocks noGrp="1"/>
          </p:cNvGraphicFramePr>
          <p:nvPr>
            <p:ph sz="half" idx="2"/>
          </p:nvPr>
        </p:nvGraphicFramePr>
        <p:xfrm>
          <a:off x="250825" y="1916113"/>
          <a:ext cx="8424863" cy="2231136"/>
        </p:xfrm>
        <a:graphic>
          <a:graphicData uri="http://schemas.openxmlformats.org/drawingml/2006/table">
            <a:tbl>
              <a:tblPr/>
              <a:tblGrid>
                <a:gridCol w="5113338"/>
                <a:gridCol w="3311525"/>
              </a:tblGrid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 pitchFamily="66" charset="0"/>
                        </a:rPr>
                        <a:t>Short adjectives with one vowel and one consonant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 pitchFamily="66" charset="0"/>
                        </a:rPr>
                        <a:t>Big            big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Kristen ITC" pitchFamily="66" charset="0"/>
                        </a:rPr>
                        <a:t>ger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risten ITC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 pitchFamily="66" charset="0"/>
                        </a:rPr>
                        <a:t>Fat            fat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Kristen ITC" pitchFamily="66" charset="0"/>
                        </a:rPr>
                        <a:t>ter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risten ITC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 pitchFamily="66" charset="0"/>
                        </a:rPr>
                        <a:t>Thin          thin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Kristen ITC" pitchFamily="66" charset="0"/>
                        </a:rPr>
                        <a:t>ner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risten ITC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 pitchFamily="66" charset="0"/>
                        </a:rPr>
                        <a:t>Adjectives that end in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 pitchFamily="66" charset="0"/>
                        </a:rPr>
                        <a:t>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risten ITC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 pitchFamily="66" charset="0"/>
                        </a:rPr>
                        <a:t>Funny        funn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Kristen ITC" pitchFamily="66" charset="0"/>
                        </a:rPr>
                        <a:t>ier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risten ITC" pitchFamily="66" charset="0"/>
                        </a:rPr>
                        <a:t>Heavy        heav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Kristen ITC" pitchFamily="66" charset="0"/>
                        </a:rPr>
                        <a:t>ier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6443663" y="21336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6443663" y="29972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6443663" y="25654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6443663" y="35004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6443663" y="39338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5800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Comic Sans MS" pitchFamily="66" charset="0"/>
              </a:rPr>
              <a:t>Adjectives which have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three or more syllables</a:t>
            </a:r>
            <a:r>
              <a:rPr lang="en-US" sz="2800" dirty="0" smtClean="0">
                <a:latin typeface="Comic Sans MS" pitchFamily="66" charset="0"/>
              </a:rPr>
              <a:t> always form the comparative with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more.</a:t>
            </a: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		dangerous = </a:t>
            </a:r>
            <a:r>
              <a:rPr lang="en-US" sz="2800" dirty="0" smtClean="0"/>
              <a:t>more dangerous </a:t>
            </a:r>
            <a:endParaRPr lang="en-US" sz="2800" b="1" i="1" dirty="0" smtClean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3. Complete the sentences. Use the comparative of the word in brackets.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Chemistry is ________ than English (difficult)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Brad Pitt is ________ than Marc Anthony (handsome) 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Frank is __________ than Susan (intelligent)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Jennifer is ___________ than Angeline (beautiful)</a:t>
            </a:r>
          </a:p>
        </p:txBody>
      </p:sp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04813"/>
            <a:ext cx="8229600" cy="5832475"/>
          </a:xfrm>
        </p:spPr>
        <p:txBody>
          <a:bodyPr/>
          <a:lstStyle/>
          <a:p>
            <a:pPr eaLnBrk="1" hangingPunct="1"/>
            <a:r>
              <a:rPr lang="en-US" sz="2800" smtClean="0"/>
              <a:t>The following adjectives have irregular comparative forms:</a:t>
            </a:r>
            <a:br>
              <a:rPr lang="en-US" sz="2800" smtClean="0"/>
            </a:br>
            <a:r>
              <a:rPr lang="en-US" sz="2800" smtClean="0"/>
              <a:t>		good	= 	better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	bad	=	worse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		far	=	farther</a:t>
            </a:r>
          </a:p>
          <a:p>
            <a:pPr eaLnBrk="1" hangingPunct="1">
              <a:buFontTx/>
              <a:buNone/>
            </a:pPr>
            <a:r>
              <a:rPr lang="en-US" sz="2800" smtClean="0"/>
              <a:t>4. Fill in the gaps. Use the comparative form of good, bad and far. </a:t>
            </a:r>
          </a:p>
          <a:p>
            <a:pPr lvl="1" eaLnBrk="1" hangingPunct="1"/>
            <a:r>
              <a:rPr lang="en-US" sz="2400" smtClean="0"/>
              <a:t>Italian food is ______ than American food (good)</a:t>
            </a:r>
          </a:p>
          <a:p>
            <a:pPr lvl="1" eaLnBrk="1" hangingPunct="1"/>
            <a:r>
              <a:rPr lang="en-US" sz="2400" smtClean="0"/>
              <a:t>His handwriting is ______ than Mabel’s (bad)</a:t>
            </a:r>
          </a:p>
          <a:p>
            <a:pPr lvl="1" eaLnBrk="1" hangingPunct="1"/>
            <a:r>
              <a:rPr lang="en-US" sz="2400" smtClean="0"/>
              <a:t>My school is _______ from here than the park (far)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580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latin typeface="Comic Sans MS" pitchFamily="66" charset="0"/>
              </a:rPr>
              <a:t>5. Chose the answer you think is correct.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mic Sans MS" pitchFamily="66" charset="0"/>
              </a:rPr>
              <a:t>	A.  Argentina is _____ than England.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latin typeface="Comic Sans MS" pitchFamily="66" charset="0"/>
              </a:rPr>
              <a:t>Bigger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latin typeface="Comic Sans MS" pitchFamily="66" charset="0"/>
              </a:rPr>
              <a:t>more big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latin typeface="Comic Sans MS" pitchFamily="66" charset="0"/>
              </a:rPr>
              <a:t>biggest</a:t>
            </a:r>
            <a:br>
              <a:rPr lang="en-US" sz="2000" dirty="0" smtClean="0">
                <a:latin typeface="Comic Sans MS" pitchFamily="66" charset="0"/>
              </a:rPr>
            </a:b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mic Sans MS" pitchFamily="66" charset="0"/>
              </a:rPr>
              <a:t>	B. Tomas is _____ than his brother.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err="1" smtClean="0">
                <a:latin typeface="Comic Sans MS" pitchFamily="66" charset="0"/>
              </a:rPr>
              <a:t>Attractiver</a:t>
            </a:r>
            <a:endParaRPr lang="en-US" sz="2000" dirty="0" smtClean="0">
              <a:latin typeface="Comic Sans MS" pitchFamily="66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latin typeface="Comic Sans MS" pitchFamily="66" charset="0"/>
              </a:rPr>
              <a:t>more attractive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latin typeface="Comic Sans MS" pitchFamily="66" charset="0"/>
              </a:rPr>
              <a:t>most attractive</a:t>
            </a:r>
            <a:br>
              <a:rPr lang="en-US" sz="2000" dirty="0" smtClean="0">
                <a:latin typeface="Comic Sans MS" pitchFamily="66" charset="0"/>
              </a:rPr>
            </a:b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mic Sans MS" pitchFamily="66" charset="0"/>
              </a:rPr>
              <a:t>	C. Villages are _____ than cities.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err="1" smtClean="0">
                <a:latin typeface="Comic Sans MS" pitchFamily="66" charset="0"/>
              </a:rPr>
              <a:t>Noisyer</a:t>
            </a:r>
            <a:endParaRPr lang="en-US" sz="2000" dirty="0" smtClean="0">
              <a:latin typeface="Comic Sans MS" pitchFamily="66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latin typeface="Comic Sans MS" pitchFamily="66" charset="0"/>
              </a:rPr>
              <a:t>More busy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latin typeface="Comic Sans MS" pitchFamily="66" charset="0"/>
              </a:rPr>
              <a:t>more peaceful</a:t>
            </a:r>
            <a:br>
              <a:rPr lang="en-US" sz="2000" dirty="0" smtClean="0">
                <a:latin typeface="Comic Sans MS" pitchFamily="66" charset="0"/>
              </a:rPr>
            </a:b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3288" y="2060575"/>
            <a:ext cx="7772400" cy="1728788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smtClean="0">
                <a:latin typeface="Kristen ITC" pitchFamily="66" charset="0"/>
              </a:rPr>
              <a:t>SUPERLATIVE ADJECTIVES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>
                <a:solidFill>
                  <a:schemeClr val="accent1"/>
                </a:solidFill>
                <a:latin typeface="Kristen ITC" pitchFamily="66" charset="0"/>
              </a:rPr>
              <a:t>	Remember!!!</a:t>
            </a:r>
            <a:r>
              <a:rPr lang="en-US" sz="4000" smtClean="0">
                <a:latin typeface="Kristen ITC" pitchFamily="66" charset="0"/>
              </a:rPr>
              <a:t> </a:t>
            </a:r>
            <a:br>
              <a:rPr lang="en-US" sz="4000" smtClean="0">
                <a:latin typeface="Kristen ITC" pitchFamily="66" charset="0"/>
              </a:rPr>
            </a:br>
            <a:r>
              <a:rPr lang="en-US" sz="4000" smtClean="0">
                <a:latin typeface="Kristen ITC" pitchFamily="66" charset="0"/>
              </a:rPr>
              <a:t>Superlative adjectives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Kristen ITC" pitchFamily="66" charset="0"/>
              </a:rPr>
              <a:t>Superlative adjectives are used to talk differences between </a:t>
            </a:r>
            <a:r>
              <a:rPr lang="en-US" sz="4000" b="1" i="1" smtClean="0">
                <a:solidFill>
                  <a:schemeClr val="folHlink"/>
                </a:solidFill>
                <a:latin typeface="Kristen ITC" pitchFamily="66" charset="0"/>
              </a:rPr>
              <a:t>three or more</a:t>
            </a:r>
            <a:r>
              <a:rPr lang="en-US" sz="4000" smtClean="0">
                <a:latin typeface="Kristen ITC" pitchFamily="66" charset="0"/>
              </a:rPr>
              <a:t> people, animals or things. The word </a:t>
            </a:r>
            <a:r>
              <a:rPr lang="en-US" sz="4000" b="1" i="1" smtClean="0">
                <a:solidFill>
                  <a:schemeClr val="folHlink"/>
                </a:solidFill>
                <a:latin typeface="Kristen ITC" pitchFamily="66" charset="0"/>
              </a:rPr>
              <a:t>the</a:t>
            </a:r>
            <a:r>
              <a:rPr lang="en-US" sz="4000" smtClean="0">
                <a:solidFill>
                  <a:schemeClr val="folHlink"/>
                </a:solidFill>
                <a:latin typeface="Kristen ITC" pitchFamily="66" charset="0"/>
              </a:rPr>
              <a:t> </a:t>
            </a:r>
            <a:r>
              <a:rPr lang="en-US" sz="4000" smtClean="0">
                <a:latin typeface="Kristen ITC" pitchFamily="66" charset="0"/>
              </a:rPr>
              <a:t>comes </a:t>
            </a:r>
            <a:r>
              <a:rPr lang="en-US" sz="4000" u="sng" smtClean="0">
                <a:latin typeface="Kristen ITC" pitchFamily="66" charset="0"/>
              </a:rPr>
              <a:t>before</a:t>
            </a:r>
            <a:r>
              <a:rPr lang="en-US" sz="4000" smtClean="0">
                <a:latin typeface="Kristen ITC" pitchFamily="66" charset="0"/>
              </a:rPr>
              <a:t> the superlative adjective.</a:t>
            </a:r>
          </a:p>
          <a:p>
            <a:pPr eaLnBrk="1" hangingPunct="1">
              <a:buFontTx/>
              <a:buNone/>
            </a:pPr>
            <a:endParaRPr lang="en-US" sz="4000" smtClean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os">
  <a:themeElements>
    <a:clrScheme name="Globos 7">
      <a:dk1>
        <a:srgbClr val="000066"/>
      </a:dk1>
      <a:lt1>
        <a:srgbClr val="E1F4FF"/>
      </a:lt1>
      <a:dk2>
        <a:srgbClr val="000066"/>
      </a:dk2>
      <a:lt2>
        <a:srgbClr val="CCCCFF"/>
      </a:lt2>
      <a:accent1>
        <a:srgbClr val="9999FF"/>
      </a:accent1>
      <a:accent2>
        <a:srgbClr val="33CCCC"/>
      </a:accent2>
      <a:accent3>
        <a:srgbClr val="EEF8FF"/>
      </a:accent3>
      <a:accent4>
        <a:srgbClr val="000056"/>
      </a:accent4>
      <a:accent5>
        <a:srgbClr val="CACAFF"/>
      </a:accent5>
      <a:accent6>
        <a:srgbClr val="2DB9B9"/>
      </a:accent6>
      <a:hlink>
        <a:srgbClr val="66FFFF"/>
      </a:hlink>
      <a:folHlink>
        <a:srgbClr val="660066"/>
      </a:folHlink>
    </a:clrScheme>
    <a:fontScheme name="Globo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o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o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o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705</TotalTime>
  <Words>349</Words>
  <Application>Microsoft Office PowerPoint</Application>
  <PresentationFormat>Presentación en pantalla (4:3)</PresentationFormat>
  <Paragraphs>150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Globos</vt:lpstr>
      <vt:lpstr>Comparative and superlative Adjectives</vt:lpstr>
      <vt:lpstr>COMPARATIVE ADJECTIVES </vt:lpstr>
      <vt:lpstr>Diapositiva 3</vt:lpstr>
      <vt:lpstr>Diapositiva 4</vt:lpstr>
      <vt:lpstr>Diapositiva 5</vt:lpstr>
      <vt:lpstr>Diapositiva 6</vt:lpstr>
      <vt:lpstr>Diapositiva 7</vt:lpstr>
      <vt:lpstr>SUPERLATIVE ADJECTIVES </vt:lpstr>
      <vt:lpstr> Remember!!!  Superlative adjectives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Company>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and superlative Adjectives</dc:title>
  <dc:creator>amsarmientog</dc:creator>
  <cp:lastModifiedBy>amsarmientog</cp:lastModifiedBy>
  <cp:revision>24</cp:revision>
  <dcterms:created xsi:type="dcterms:W3CDTF">2009-05-20T23:29:21Z</dcterms:created>
  <dcterms:modified xsi:type="dcterms:W3CDTF">2012-09-25T17:07:09Z</dcterms:modified>
</cp:coreProperties>
</file>