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6" r:id="rId8"/>
    <p:sldId id="262" r:id="rId9"/>
    <p:sldId id="263" r:id="rId10"/>
    <p:sldId id="264" r:id="rId11"/>
    <p:sldId id="265" r:id="rId12"/>
    <p:sldId id="267" r:id="rId13"/>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21E"/>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43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E203D9F6-2B9B-4C9D-AEF3-82D0CDC46779}" type="datetimeFigureOut">
              <a:rPr lang="es-CO" smtClean="0"/>
              <a:pPr/>
              <a:t>31/07/2013</a:t>
            </a:fld>
            <a:endParaRPr lang="es-CO"/>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CO"/>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72FBF0BC-556C-400C-A162-22CCA17820F5}" type="slidenum">
              <a:rPr lang="es-CO" smtClean="0"/>
              <a:pPr/>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203D9F6-2B9B-4C9D-AEF3-82D0CDC46779}" type="datetimeFigureOut">
              <a:rPr lang="es-CO" smtClean="0"/>
              <a:pPr/>
              <a:t>31/07/2013</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72FBF0BC-556C-400C-A162-22CCA17820F5}" type="slidenum">
              <a:rPr lang="es-CO" smtClean="0"/>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203D9F6-2B9B-4C9D-AEF3-82D0CDC46779}" type="datetimeFigureOut">
              <a:rPr lang="es-CO" smtClean="0"/>
              <a:pPr/>
              <a:t>31/07/2013</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72FBF0BC-556C-400C-A162-22CCA17820F5}" type="slidenum">
              <a:rPr lang="es-CO" smtClean="0"/>
              <a:pPr/>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203D9F6-2B9B-4C9D-AEF3-82D0CDC46779}" type="datetimeFigureOut">
              <a:rPr lang="es-CO" smtClean="0"/>
              <a:pPr/>
              <a:t>31/07/2013</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72FBF0BC-556C-400C-A162-22CCA17820F5}" type="slidenum">
              <a:rPr lang="es-CO" smtClean="0"/>
              <a:pPr/>
              <a:t>‹Nº›</a:t>
            </a:fld>
            <a:endParaRPr lang="es-CO"/>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E203D9F6-2B9B-4C9D-AEF3-82D0CDC46779}" type="datetimeFigureOut">
              <a:rPr lang="es-CO" smtClean="0"/>
              <a:pPr/>
              <a:t>31/07/2013</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72FBF0BC-556C-400C-A162-22CCA17820F5}" type="slidenum">
              <a:rPr lang="es-CO" smtClean="0"/>
              <a:pPr/>
              <a:t>‹Nº›</a:t>
            </a:fld>
            <a:endParaRPr lang="es-CO"/>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E203D9F6-2B9B-4C9D-AEF3-82D0CDC46779}" type="datetimeFigureOut">
              <a:rPr lang="es-CO" smtClean="0"/>
              <a:pPr/>
              <a:t>31/07/2013</a:t>
            </a:fld>
            <a:endParaRPr lang="es-CO"/>
          </a:p>
        </p:txBody>
      </p:sp>
      <p:sp>
        <p:nvSpPr>
          <p:cNvPr id="6" name="5 Marcador de pie de página"/>
          <p:cNvSpPr>
            <a:spLocks noGrp="1"/>
          </p:cNvSpPr>
          <p:nvPr>
            <p:ph type="ftr" sz="quarter" idx="11"/>
          </p:nvPr>
        </p:nvSpPr>
        <p:spPr/>
        <p:txBody>
          <a:bodyPr/>
          <a:lstStyle>
            <a:extLst/>
          </a:lstStyle>
          <a:p>
            <a:endParaRPr lang="es-CO"/>
          </a:p>
        </p:txBody>
      </p:sp>
      <p:sp>
        <p:nvSpPr>
          <p:cNvPr id="7" name="6 Marcador de número de diapositiva"/>
          <p:cNvSpPr>
            <a:spLocks noGrp="1"/>
          </p:cNvSpPr>
          <p:nvPr>
            <p:ph type="sldNum" sz="quarter" idx="12"/>
          </p:nvPr>
        </p:nvSpPr>
        <p:spPr/>
        <p:txBody>
          <a:bodyPr/>
          <a:lstStyle>
            <a:extLst/>
          </a:lstStyle>
          <a:p>
            <a:fld id="{72FBF0BC-556C-400C-A162-22CCA17820F5}" type="slidenum">
              <a:rPr lang="es-CO" smtClean="0"/>
              <a:pPr/>
              <a:t>‹Nº›</a:t>
            </a:fld>
            <a:endParaRPr lang="es-CO"/>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E203D9F6-2B9B-4C9D-AEF3-82D0CDC46779}" type="datetimeFigureOut">
              <a:rPr lang="es-CO" smtClean="0"/>
              <a:pPr/>
              <a:t>31/07/2013</a:t>
            </a:fld>
            <a:endParaRPr lang="es-CO"/>
          </a:p>
        </p:txBody>
      </p:sp>
      <p:sp>
        <p:nvSpPr>
          <p:cNvPr id="8" name="7 Marcador de pie de página"/>
          <p:cNvSpPr>
            <a:spLocks noGrp="1"/>
          </p:cNvSpPr>
          <p:nvPr>
            <p:ph type="ftr" sz="quarter" idx="11"/>
          </p:nvPr>
        </p:nvSpPr>
        <p:spPr/>
        <p:txBody>
          <a:bodyPr/>
          <a:lstStyle>
            <a:extLst/>
          </a:lstStyle>
          <a:p>
            <a:endParaRPr lang="es-CO"/>
          </a:p>
        </p:txBody>
      </p:sp>
      <p:sp>
        <p:nvSpPr>
          <p:cNvPr id="9" name="8 Marcador de número de diapositiva"/>
          <p:cNvSpPr>
            <a:spLocks noGrp="1"/>
          </p:cNvSpPr>
          <p:nvPr>
            <p:ph type="sldNum" sz="quarter" idx="12"/>
          </p:nvPr>
        </p:nvSpPr>
        <p:spPr/>
        <p:txBody>
          <a:bodyPr/>
          <a:lstStyle>
            <a:extLst/>
          </a:lstStyle>
          <a:p>
            <a:fld id="{72FBF0BC-556C-400C-A162-22CCA17820F5}" type="slidenum">
              <a:rPr lang="es-CO" smtClean="0"/>
              <a:pPr/>
              <a:t>‹Nº›</a:t>
            </a:fld>
            <a:endParaRPr lang="es-CO"/>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E203D9F6-2B9B-4C9D-AEF3-82D0CDC46779}" type="datetimeFigureOut">
              <a:rPr lang="es-CO" smtClean="0"/>
              <a:pPr/>
              <a:t>31/07/2013</a:t>
            </a:fld>
            <a:endParaRPr lang="es-CO"/>
          </a:p>
        </p:txBody>
      </p:sp>
      <p:sp>
        <p:nvSpPr>
          <p:cNvPr id="4" name="3 Marcador de pie de página"/>
          <p:cNvSpPr>
            <a:spLocks noGrp="1"/>
          </p:cNvSpPr>
          <p:nvPr>
            <p:ph type="ftr" sz="quarter" idx="11"/>
          </p:nvPr>
        </p:nvSpPr>
        <p:spPr/>
        <p:txBody>
          <a:bodyPr/>
          <a:lstStyle>
            <a:extLst/>
          </a:lstStyle>
          <a:p>
            <a:endParaRPr lang="es-CO"/>
          </a:p>
        </p:txBody>
      </p:sp>
      <p:sp>
        <p:nvSpPr>
          <p:cNvPr id="5" name="4 Marcador de número de diapositiva"/>
          <p:cNvSpPr>
            <a:spLocks noGrp="1"/>
          </p:cNvSpPr>
          <p:nvPr>
            <p:ph type="sldNum" sz="quarter" idx="12"/>
          </p:nvPr>
        </p:nvSpPr>
        <p:spPr/>
        <p:txBody>
          <a:bodyPr/>
          <a:lstStyle>
            <a:extLst/>
          </a:lstStyle>
          <a:p>
            <a:fld id="{72FBF0BC-556C-400C-A162-22CCA17820F5}" type="slidenum">
              <a:rPr lang="es-CO" smtClean="0"/>
              <a:pPr/>
              <a:t>‹Nº›</a:t>
            </a:fld>
            <a:endParaRPr lang="es-CO"/>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E203D9F6-2B9B-4C9D-AEF3-82D0CDC46779}" type="datetimeFigureOut">
              <a:rPr lang="es-CO" smtClean="0"/>
              <a:pPr/>
              <a:t>31/07/2013</a:t>
            </a:fld>
            <a:endParaRPr lang="es-CO"/>
          </a:p>
        </p:txBody>
      </p:sp>
      <p:sp>
        <p:nvSpPr>
          <p:cNvPr id="3" name="2 Marcador de pie de página"/>
          <p:cNvSpPr>
            <a:spLocks noGrp="1"/>
          </p:cNvSpPr>
          <p:nvPr>
            <p:ph type="ftr" sz="quarter" idx="11"/>
          </p:nvPr>
        </p:nvSpPr>
        <p:spPr/>
        <p:txBody>
          <a:bodyPr/>
          <a:lstStyle>
            <a:extLst/>
          </a:lstStyle>
          <a:p>
            <a:endParaRPr lang="es-CO"/>
          </a:p>
        </p:txBody>
      </p:sp>
      <p:sp>
        <p:nvSpPr>
          <p:cNvPr id="4" name="3 Marcador de número de diapositiva"/>
          <p:cNvSpPr>
            <a:spLocks noGrp="1"/>
          </p:cNvSpPr>
          <p:nvPr>
            <p:ph type="sldNum" sz="quarter" idx="12"/>
          </p:nvPr>
        </p:nvSpPr>
        <p:spPr/>
        <p:txBody>
          <a:bodyPr/>
          <a:lstStyle>
            <a:extLst/>
          </a:lstStyle>
          <a:p>
            <a:fld id="{72FBF0BC-556C-400C-A162-22CCA17820F5}" type="slidenum">
              <a:rPr lang="es-CO" smtClean="0"/>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E203D9F6-2B9B-4C9D-AEF3-82D0CDC46779}" type="datetimeFigureOut">
              <a:rPr lang="es-CO" smtClean="0"/>
              <a:pPr/>
              <a:t>31/07/2013</a:t>
            </a:fld>
            <a:endParaRPr lang="es-CO"/>
          </a:p>
        </p:txBody>
      </p:sp>
      <p:sp>
        <p:nvSpPr>
          <p:cNvPr id="6" name="5 Marcador de pie de página"/>
          <p:cNvSpPr>
            <a:spLocks noGrp="1"/>
          </p:cNvSpPr>
          <p:nvPr>
            <p:ph type="ftr" sz="quarter" idx="11"/>
          </p:nvPr>
        </p:nvSpPr>
        <p:spPr/>
        <p:txBody>
          <a:bodyPr/>
          <a:lstStyle>
            <a:extLst/>
          </a:lstStyle>
          <a:p>
            <a:endParaRPr lang="es-CO"/>
          </a:p>
        </p:txBody>
      </p:sp>
      <p:sp>
        <p:nvSpPr>
          <p:cNvPr id="7" name="6 Marcador de número de diapositiva"/>
          <p:cNvSpPr>
            <a:spLocks noGrp="1"/>
          </p:cNvSpPr>
          <p:nvPr>
            <p:ph type="sldNum" sz="quarter" idx="12"/>
          </p:nvPr>
        </p:nvSpPr>
        <p:spPr/>
        <p:txBody>
          <a:bodyPr/>
          <a:lstStyle>
            <a:extLst/>
          </a:lstStyle>
          <a:p>
            <a:fld id="{72FBF0BC-556C-400C-A162-22CCA17820F5}" type="slidenum">
              <a:rPr lang="es-CO" smtClean="0"/>
              <a:pPr/>
              <a:t>‹Nº›</a:t>
            </a:fld>
            <a:endParaRPr lang="es-CO"/>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E203D9F6-2B9B-4C9D-AEF3-82D0CDC46779}" type="datetimeFigureOut">
              <a:rPr lang="es-CO" smtClean="0"/>
              <a:pPr/>
              <a:t>31/07/2013</a:t>
            </a:fld>
            <a:endParaRPr lang="es-CO"/>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CO"/>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72FBF0BC-556C-400C-A162-22CCA17820F5}" type="slidenum">
              <a:rPr lang="es-CO" smtClean="0"/>
              <a:pPr/>
              <a:t>‹Nº›</a:t>
            </a:fld>
            <a:endParaRPr lang="es-CO"/>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203D9F6-2B9B-4C9D-AEF3-82D0CDC46779}" type="datetimeFigureOut">
              <a:rPr lang="es-CO" smtClean="0"/>
              <a:pPr/>
              <a:t>31/07/2013</a:t>
            </a:fld>
            <a:endParaRPr lang="es-CO"/>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CO"/>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2FBF0BC-556C-400C-A162-22CCA17820F5}" type="slidenum">
              <a:rPr lang="es-CO" smtClean="0"/>
              <a:pPr/>
              <a:t>‹Nº›</a:t>
            </a:fld>
            <a:endParaRPr lang="es-CO"/>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57158" y="5214950"/>
            <a:ext cx="7572428" cy="1071570"/>
          </a:xfrm>
        </p:spPr>
        <p:txBody>
          <a:bodyPr>
            <a:normAutofit/>
          </a:bodyPr>
          <a:lstStyle/>
          <a:p>
            <a:r>
              <a:rPr lang="es-CO" dirty="0" smtClean="0">
                <a:solidFill>
                  <a:srgbClr val="FF3300"/>
                </a:solidFill>
                <a:latin typeface="Comic Sans MS" pitchFamily="66" charset="0"/>
              </a:rPr>
              <a:t>LA  ILUSTRACION</a:t>
            </a:r>
            <a:endParaRPr lang="es-CO" dirty="0">
              <a:solidFill>
                <a:srgbClr val="FF3300"/>
              </a:solidFill>
              <a:latin typeface="Comic Sans MS" pitchFamily="66" charset="0"/>
            </a:endParaRPr>
          </a:p>
        </p:txBody>
      </p:sp>
      <p:sp>
        <p:nvSpPr>
          <p:cNvPr id="3" name="2 Subtítulo"/>
          <p:cNvSpPr>
            <a:spLocks noGrp="1"/>
          </p:cNvSpPr>
          <p:nvPr>
            <p:ph type="subTitle" idx="1"/>
          </p:nvPr>
        </p:nvSpPr>
        <p:spPr>
          <a:xfrm>
            <a:off x="4257668" y="6143644"/>
            <a:ext cx="4886332" cy="531773"/>
          </a:xfrm>
        </p:spPr>
        <p:txBody>
          <a:bodyPr>
            <a:normAutofit fontScale="62500" lnSpcReduction="20000"/>
          </a:bodyPr>
          <a:lstStyle/>
          <a:p>
            <a:r>
              <a:rPr lang="es-CO" dirty="0" smtClean="0">
                <a:solidFill>
                  <a:srgbClr val="00421E"/>
                </a:solidFill>
                <a:latin typeface="Comic Sans MS" pitchFamily="66" charset="0"/>
              </a:rPr>
              <a:t>ABARCANDO TODOS LOS ASPECTOS DE LA SOCIEDAD</a:t>
            </a:r>
            <a:endParaRPr lang="es-CO" dirty="0">
              <a:solidFill>
                <a:srgbClr val="00421E"/>
              </a:solidFill>
              <a:latin typeface="Comic Sans MS" pitchFamily="66" charset="0"/>
            </a:endParaRPr>
          </a:p>
        </p:txBody>
      </p:sp>
      <p:pic>
        <p:nvPicPr>
          <p:cNvPr id="7" name="6 Imagen" descr="earth-3d.png"/>
          <p:cNvPicPr>
            <a:picLocks noChangeAspect="1"/>
          </p:cNvPicPr>
          <p:nvPr/>
        </p:nvPicPr>
        <p:blipFill>
          <a:blip r:embed="rId2" cstate="print"/>
          <a:stretch>
            <a:fillRect/>
          </a:stretch>
        </p:blipFill>
        <p:spPr>
          <a:xfrm>
            <a:off x="642910" y="642918"/>
            <a:ext cx="1905000" cy="1905000"/>
          </a:xfrm>
          <a:prstGeom prst="rect">
            <a:avLst/>
          </a:prstGeom>
        </p:spPr>
      </p:pic>
      <p:pic>
        <p:nvPicPr>
          <p:cNvPr id="9" name="8 Imagen" descr="GPCA2JQ50BCA34PH3JCAHPV3XDCAZM6PCECAUDA6JPCAYAD6SOCAQRI1FYCA4P3U3ICA3KU798CA5IYCMFCAS8VEPBCAXPC05YCAFCGNT5CA2MG1ZNCA87DQ8CCAII4B54CAIBCAT8CA5O7L6ECAQCC253.jpg"/>
          <p:cNvPicPr>
            <a:picLocks noChangeAspect="1"/>
          </p:cNvPicPr>
          <p:nvPr/>
        </p:nvPicPr>
        <p:blipFill>
          <a:blip r:embed="rId3" cstate="print"/>
          <a:stretch>
            <a:fillRect/>
          </a:stretch>
        </p:blipFill>
        <p:spPr>
          <a:xfrm>
            <a:off x="6143636" y="285728"/>
            <a:ext cx="2143125" cy="2133600"/>
          </a:xfrm>
          <a:prstGeom prst="rect">
            <a:avLst/>
          </a:prstGeom>
        </p:spPr>
      </p:pic>
      <p:pic>
        <p:nvPicPr>
          <p:cNvPr id="11" name="10 Imagen" descr="ZWCAQ41EFDCALMQ7KACAH5WX2WCAPS23NTCAOZ709ICA4NMW23CAEVUSV4CA4PXJMHCABBVCDDCAYWLBM3CAZ2KPZ2CAZGXDVUCADJL2G4CA0GQRPVCA12E44WCAAHAZ64CAYDTZ9QCA2UJYUZCA0BMD1P.jpg"/>
          <p:cNvPicPr>
            <a:picLocks noChangeAspect="1"/>
          </p:cNvPicPr>
          <p:nvPr/>
        </p:nvPicPr>
        <p:blipFill>
          <a:blip r:embed="rId4" cstate="print"/>
          <a:stretch>
            <a:fillRect/>
          </a:stretch>
        </p:blipFill>
        <p:spPr>
          <a:xfrm>
            <a:off x="285720" y="2714620"/>
            <a:ext cx="2562225" cy="1781175"/>
          </a:xfrm>
          <a:prstGeom prst="rect">
            <a:avLst/>
          </a:prstGeom>
          <a:ln>
            <a:noFill/>
          </a:ln>
        </p:spPr>
      </p:pic>
      <p:pic>
        <p:nvPicPr>
          <p:cNvPr id="13" name="12 Imagen" descr="LA-ESE~1.JPG"/>
          <p:cNvPicPr>
            <a:picLocks noChangeAspect="1"/>
          </p:cNvPicPr>
          <p:nvPr/>
        </p:nvPicPr>
        <p:blipFill>
          <a:blip r:embed="rId5" cstate="print"/>
          <a:stretch>
            <a:fillRect/>
          </a:stretch>
        </p:blipFill>
        <p:spPr>
          <a:xfrm>
            <a:off x="5643570" y="2643182"/>
            <a:ext cx="2071702" cy="2064141"/>
          </a:xfrm>
          <a:prstGeom prst="rect">
            <a:avLst/>
          </a:prstGeom>
        </p:spPr>
      </p:pic>
      <p:pic>
        <p:nvPicPr>
          <p:cNvPr id="15" name="14 Imagen" descr="religion.bmp"/>
          <p:cNvPicPr>
            <a:picLocks noChangeAspect="1"/>
          </p:cNvPicPr>
          <p:nvPr/>
        </p:nvPicPr>
        <p:blipFill>
          <a:blip r:embed="rId6" cstate="print"/>
          <a:stretch>
            <a:fillRect/>
          </a:stretch>
        </p:blipFill>
        <p:spPr>
          <a:xfrm>
            <a:off x="3357554" y="1714488"/>
            <a:ext cx="1714511" cy="171451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00034" y="714356"/>
            <a:ext cx="2571768" cy="584775"/>
          </a:xfrm>
          <a:prstGeom prst="rect">
            <a:avLst/>
          </a:prstGeom>
          <a:noFill/>
        </p:spPr>
        <p:txBody>
          <a:bodyPr wrap="square" rtlCol="0">
            <a:spAutoFit/>
          </a:bodyPr>
          <a:lstStyle/>
          <a:p>
            <a:r>
              <a:rPr lang="es-CO" sz="3200" b="1" dirty="0" smtClean="0">
                <a:solidFill>
                  <a:srgbClr val="00B050"/>
                </a:solidFill>
                <a:latin typeface="Comic Sans MS" pitchFamily="66" charset="0"/>
              </a:rPr>
              <a:t>RELIGION</a:t>
            </a:r>
            <a:endParaRPr lang="es-CO" sz="3200" b="1" dirty="0">
              <a:solidFill>
                <a:srgbClr val="00B050"/>
              </a:solidFill>
              <a:latin typeface="Comic Sans MS" pitchFamily="66" charset="0"/>
            </a:endParaRPr>
          </a:p>
        </p:txBody>
      </p:sp>
      <p:sp>
        <p:nvSpPr>
          <p:cNvPr id="4" name="3 CuadroTexto"/>
          <p:cNvSpPr txBox="1"/>
          <p:nvPr/>
        </p:nvSpPr>
        <p:spPr>
          <a:xfrm>
            <a:off x="1785918" y="1285860"/>
            <a:ext cx="6715172" cy="5170646"/>
          </a:xfrm>
          <a:prstGeom prst="rect">
            <a:avLst/>
          </a:prstGeom>
          <a:noFill/>
        </p:spPr>
        <p:txBody>
          <a:bodyPr wrap="square" rtlCol="0">
            <a:spAutoFit/>
          </a:bodyPr>
          <a:lstStyle/>
          <a:p>
            <a:r>
              <a:rPr lang="es-CO" sz="2400" dirty="0" smtClean="0">
                <a:solidFill>
                  <a:schemeClr val="accent3"/>
                </a:solidFill>
                <a:latin typeface="Comic Sans MS" pitchFamily="66" charset="0"/>
              </a:rPr>
              <a:t> En la ilustración  se creía que las aspiraciones del hombre no debían ser buscadas en otra vida (cielo), sino que al contrario creían que el ser humano debía mejorar sus condiciones de vida y su ser para buscar la felicidad. Por tanto preferían pensar en la felicidad  en la tierra que en la salvación religiosa.</a:t>
            </a:r>
          </a:p>
          <a:p>
            <a:r>
              <a:rPr lang="es-CO" sz="2400" dirty="0" smtClean="0">
                <a:solidFill>
                  <a:schemeClr val="accent3"/>
                </a:solidFill>
                <a:latin typeface="Comic Sans MS" pitchFamily="66" charset="0"/>
              </a:rPr>
              <a:t>Sin embargo la creencia en un dios superior no era descartada en la época de la ilustración, de hecho Descartes, uno de los padres de la Ilustración  era un convencido católico que creía en Dios como un ser único y perfecto.</a:t>
            </a:r>
          </a:p>
          <a:p>
            <a:endParaRPr lang="es-CO"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571736" y="857232"/>
            <a:ext cx="3656448" cy="5078313"/>
          </a:xfrm>
          <a:prstGeom prst="rect">
            <a:avLst/>
          </a:prstGeom>
          <a:noFill/>
        </p:spPr>
        <p:txBody>
          <a:bodyPr wrap="square" rtlCol="0">
            <a:spAutoFit/>
          </a:bodyPr>
          <a:lstStyle/>
          <a:p>
            <a:r>
              <a:rPr lang="es-CO" sz="1700" dirty="0" smtClean="0">
                <a:solidFill>
                  <a:schemeClr val="accent3"/>
                </a:solidFill>
                <a:latin typeface="Comic Sans MS" pitchFamily="66" charset="0"/>
              </a:rPr>
              <a:t>La meta de los seguidores de la ilustración, era aplicar los métodos aprendidos en la ciencia a los problemas de la sociedad. </a:t>
            </a:r>
          </a:p>
          <a:p>
            <a:r>
              <a:rPr lang="es-CO" sz="1700" dirty="0" smtClean="0">
                <a:solidFill>
                  <a:schemeClr val="accent3"/>
                </a:solidFill>
                <a:latin typeface="Comic Sans MS" pitchFamily="66" charset="0"/>
              </a:rPr>
              <a:t>Promovía el intercambio intelectual, se oponía a la intolerancia y al abuso de la iglesia y  el estado  y defendía la libertad.</a:t>
            </a:r>
          </a:p>
          <a:p>
            <a:r>
              <a:rPr lang="es-CO" sz="1700" dirty="0" smtClean="0">
                <a:solidFill>
                  <a:schemeClr val="accent3"/>
                </a:solidFill>
                <a:latin typeface="Comic Sans MS" pitchFamily="66" charset="0"/>
              </a:rPr>
              <a:t>Jean-Jacques Rousseau apoyo  toda  su vida, l la primera frase de su famoso libro “ El contrato social” El hombre nace libre, pero vive en cadenas” .  Este trabajo y muchos otros de la ilustración sirvieron para elaborar la declaración de los derechos del Hombre.</a:t>
            </a:r>
            <a:endParaRPr lang="en-US" dirty="0" smtClean="0"/>
          </a:p>
          <a:p>
            <a:endParaRPr lang="es-CO" dirty="0"/>
          </a:p>
        </p:txBody>
      </p:sp>
      <p:sp>
        <p:nvSpPr>
          <p:cNvPr id="4" name="3 CuadroTexto"/>
          <p:cNvSpPr txBox="1"/>
          <p:nvPr/>
        </p:nvSpPr>
        <p:spPr>
          <a:xfrm>
            <a:off x="2843808" y="260648"/>
            <a:ext cx="3371266" cy="584775"/>
          </a:xfrm>
          <a:prstGeom prst="rect">
            <a:avLst/>
          </a:prstGeom>
          <a:noFill/>
        </p:spPr>
        <p:txBody>
          <a:bodyPr wrap="square" rtlCol="0">
            <a:spAutoFit/>
          </a:bodyPr>
          <a:lstStyle/>
          <a:p>
            <a:pPr algn="ctr"/>
            <a:r>
              <a:rPr lang="es-CO" sz="3200" dirty="0" smtClean="0">
                <a:solidFill>
                  <a:srgbClr val="00B050"/>
                </a:solidFill>
                <a:latin typeface="Comic Sans MS" pitchFamily="66" charset="0"/>
              </a:rPr>
              <a:t>DEMOCRACIA</a:t>
            </a:r>
            <a:endParaRPr lang="es-CO" sz="3200" dirty="0">
              <a:solidFill>
                <a:srgbClr val="00B050"/>
              </a:solidFill>
              <a:latin typeface="Comic Sans MS" pitchFamily="66" charset="0"/>
            </a:endParaRPr>
          </a:p>
        </p:txBody>
      </p:sp>
      <p:pic>
        <p:nvPicPr>
          <p:cNvPr id="6" name="5 Imagen" descr="declaracion-derechos.jpg"/>
          <p:cNvPicPr>
            <a:picLocks noChangeAspect="1"/>
          </p:cNvPicPr>
          <p:nvPr/>
        </p:nvPicPr>
        <p:blipFill>
          <a:blip r:embed="rId2" cstate="print"/>
          <a:stretch>
            <a:fillRect/>
          </a:stretch>
        </p:blipFill>
        <p:spPr>
          <a:xfrm>
            <a:off x="6500826" y="642918"/>
            <a:ext cx="2338389" cy="5000660"/>
          </a:xfrm>
          <a:prstGeom prst="rect">
            <a:avLst/>
          </a:prstGeom>
        </p:spPr>
      </p:pic>
      <p:pic>
        <p:nvPicPr>
          <p:cNvPr id="9" name="8 Imagen" descr="Social_contract_rousseau_page.jpg"/>
          <p:cNvPicPr>
            <a:picLocks noChangeAspect="1"/>
          </p:cNvPicPr>
          <p:nvPr/>
        </p:nvPicPr>
        <p:blipFill>
          <a:blip r:embed="rId3" cstate="print"/>
          <a:stretch>
            <a:fillRect/>
          </a:stretch>
        </p:blipFill>
        <p:spPr>
          <a:xfrm>
            <a:off x="0" y="357166"/>
            <a:ext cx="2500348" cy="600079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28596" y="428604"/>
            <a:ext cx="2928958" cy="584775"/>
          </a:xfrm>
          <a:prstGeom prst="rect">
            <a:avLst/>
          </a:prstGeom>
          <a:noFill/>
        </p:spPr>
        <p:txBody>
          <a:bodyPr wrap="square" rtlCol="0">
            <a:spAutoFit/>
          </a:bodyPr>
          <a:lstStyle/>
          <a:p>
            <a:r>
              <a:rPr lang="es-CO" sz="3200" dirty="0" smtClean="0">
                <a:solidFill>
                  <a:srgbClr val="00B050"/>
                </a:solidFill>
                <a:latin typeface="Comic Sans MS" pitchFamily="66" charset="0"/>
              </a:rPr>
              <a:t>FILOSOFIA</a:t>
            </a:r>
            <a:r>
              <a:rPr lang="es-CO" sz="3200" dirty="0" smtClean="0">
                <a:latin typeface="Comic Sans MS" pitchFamily="66" charset="0"/>
              </a:rPr>
              <a:t> </a:t>
            </a:r>
            <a:endParaRPr lang="es-CO" sz="3200" dirty="0">
              <a:latin typeface="Comic Sans MS" pitchFamily="66" charset="0"/>
            </a:endParaRPr>
          </a:p>
        </p:txBody>
      </p:sp>
      <p:sp>
        <p:nvSpPr>
          <p:cNvPr id="4" name="3 CuadroTexto"/>
          <p:cNvSpPr txBox="1"/>
          <p:nvPr/>
        </p:nvSpPr>
        <p:spPr>
          <a:xfrm>
            <a:off x="714348" y="1285860"/>
            <a:ext cx="7715304" cy="4062651"/>
          </a:xfrm>
          <a:prstGeom prst="rect">
            <a:avLst/>
          </a:prstGeom>
          <a:noFill/>
        </p:spPr>
        <p:txBody>
          <a:bodyPr wrap="square" rtlCol="0">
            <a:spAutoFit/>
          </a:bodyPr>
          <a:lstStyle/>
          <a:p>
            <a:endParaRPr lang="en-US" dirty="0" smtClean="0"/>
          </a:p>
          <a:p>
            <a:r>
              <a:rPr lang="es-CO" sz="2000" dirty="0" smtClean="0">
                <a:solidFill>
                  <a:schemeClr val="accent3"/>
                </a:solidFill>
                <a:latin typeface="Comic Sans MS" pitchFamily="66" charset="0"/>
              </a:rPr>
              <a:t>La filosofía llego a ser muy popular entre los intelectuales. </a:t>
            </a:r>
          </a:p>
          <a:p>
            <a:r>
              <a:rPr lang="es-CO" sz="2000" dirty="0" smtClean="0">
                <a:solidFill>
                  <a:schemeClr val="accent3"/>
                </a:solidFill>
                <a:latin typeface="Comic Sans MS" pitchFamily="66" charset="0"/>
              </a:rPr>
              <a:t>Las dos características fundamentales fueron: </a:t>
            </a:r>
          </a:p>
          <a:p>
            <a:r>
              <a:rPr lang="es-CO" sz="2000" dirty="0" smtClean="0">
                <a:solidFill>
                  <a:schemeClr val="accent3"/>
                </a:solidFill>
                <a:latin typeface="Comic Sans MS" pitchFamily="66" charset="0"/>
              </a:rPr>
              <a:t> </a:t>
            </a:r>
            <a:br>
              <a:rPr lang="es-CO" sz="2000" dirty="0" smtClean="0">
                <a:solidFill>
                  <a:schemeClr val="accent3"/>
                </a:solidFill>
                <a:latin typeface="Comic Sans MS" pitchFamily="66" charset="0"/>
              </a:rPr>
            </a:br>
            <a:r>
              <a:rPr lang="es-CO" sz="2000" dirty="0" smtClean="0">
                <a:solidFill>
                  <a:schemeClr val="accent3"/>
                </a:solidFill>
                <a:latin typeface="Comic Sans MS" pitchFamily="66" charset="0"/>
              </a:rPr>
              <a:t>1)  La fe en la razón  para rechazar la tradición pre- establecida en las instituciones ,  en las ideas y en  el  conocimiento.</a:t>
            </a:r>
            <a:br>
              <a:rPr lang="es-CO" sz="2000" dirty="0" smtClean="0">
                <a:solidFill>
                  <a:schemeClr val="accent3"/>
                </a:solidFill>
                <a:latin typeface="Comic Sans MS" pitchFamily="66" charset="0"/>
              </a:rPr>
            </a:br>
            <a:r>
              <a:rPr lang="es-CO" sz="2000" dirty="0" smtClean="0">
                <a:solidFill>
                  <a:schemeClr val="accent3"/>
                </a:solidFill>
                <a:latin typeface="Comic Sans MS" pitchFamily="66" charset="0"/>
              </a:rPr>
              <a:t>2)  La búsqueda de lo practico, del conocimiento como poder para controlar la naturaleza. </a:t>
            </a:r>
          </a:p>
          <a:p>
            <a:endParaRPr lang="es-CO" sz="2000" dirty="0" smtClean="0">
              <a:solidFill>
                <a:schemeClr val="accent3"/>
              </a:solidFill>
              <a:latin typeface="Comic Sans MS" pitchFamily="66" charset="0"/>
            </a:endParaRPr>
          </a:p>
          <a:p>
            <a:r>
              <a:rPr lang="es-CO" sz="2000" dirty="0" smtClean="0">
                <a:solidFill>
                  <a:schemeClr val="accent3"/>
                </a:solidFill>
                <a:latin typeface="Comic Sans MS" pitchFamily="66" charset="0"/>
              </a:rPr>
              <a:t>La Frase celebre de la ilustración era: </a:t>
            </a:r>
            <a:r>
              <a:rPr lang="es-CO" sz="2000" dirty="0" err="1" smtClean="0">
                <a:solidFill>
                  <a:schemeClr val="accent3"/>
                </a:solidFill>
                <a:latin typeface="Comic Sans MS" pitchFamily="66" charset="0"/>
              </a:rPr>
              <a:t>Sapere</a:t>
            </a:r>
            <a:r>
              <a:rPr lang="es-CO" sz="2000" dirty="0" smtClean="0">
                <a:solidFill>
                  <a:schemeClr val="accent3"/>
                </a:solidFill>
                <a:latin typeface="Comic Sans MS" pitchFamily="66" charset="0"/>
              </a:rPr>
              <a:t> </a:t>
            </a:r>
            <a:r>
              <a:rPr lang="es-CO" sz="2000" dirty="0" err="1" smtClean="0">
                <a:solidFill>
                  <a:schemeClr val="accent3"/>
                </a:solidFill>
                <a:latin typeface="Comic Sans MS" pitchFamily="66" charset="0"/>
              </a:rPr>
              <a:t>aude</a:t>
            </a:r>
            <a:r>
              <a:rPr lang="es-CO" sz="2000" dirty="0" smtClean="0">
                <a:solidFill>
                  <a:schemeClr val="accent3"/>
                </a:solidFill>
                <a:latin typeface="Comic Sans MS" pitchFamily="66" charset="0"/>
              </a:rPr>
              <a:t> : ten el valor de usar tu habilidad para pensar». O «atreverse a pensar». ( Emmanuel Kant)</a:t>
            </a:r>
            <a:endParaRPr lang="es-CO" sz="2000" dirty="0">
              <a:solidFill>
                <a:schemeClr val="accent3"/>
              </a:solidFill>
              <a:latin typeface="Comic Sans MS"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285860"/>
            <a:ext cx="8229600" cy="4721431"/>
          </a:xfrm>
        </p:spPr>
        <p:txBody>
          <a:bodyPr>
            <a:normAutofit fontScale="92500" lnSpcReduction="10000"/>
          </a:bodyPr>
          <a:lstStyle/>
          <a:p>
            <a:pPr algn="ctr">
              <a:buNone/>
            </a:pPr>
            <a:r>
              <a:rPr lang="es-CO" dirty="0" smtClean="0">
                <a:solidFill>
                  <a:srgbClr val="00B050"/>
                </a:solidFill>
                <a:latin typeface="Comic Sans MS" pitchFamily="66" charset="0"/>
              </a:rPr>
              <a:t>La ilustración fue un movimiento intelectual ( 1620-1750) que incluyó todas las áreas de la cultura como:</a:t>
            </a:r>
            <a:endParaRPr lang="es-CO" dirty="0" smtClean="0">
              <a:latin typeface="Comic Sans MS" pitchFamily="66" charset="0"/>
            </a:endParaRPr>
          </a:p>
          <a:p>
            <a:pPr lvl="0"/>
            <a:r>
              <a:rPr lang="es-CO" dirty="0" smtClean="0">
                <a:solidFill>
                  <a:schemeClr val="accent3">
                    <a:lumMod val="60000"/>
                    <a:lumOff val="40000"/>
                  </a:schemeClr>
                </a:solidFill>
              </a:rPr>
              <a:t> </a:t>
            </a:r>
            <a:r>
              <a:rPr lang="es-CO" dirty="0" smtClean="0">
                <a:solidFill>
                  <a:schemeClr val="accent3">
                    <a:lumMod val="60000"/>
                    <a:lumOff val="40000"/>
                  </a:schemeClr>
                </a:solidFill>
                <a:latin typeface="Comic Sans MS" pitchFamily="66" charset="0"/>
              </a:rPr>
              <a:t>Política</a:t>
            </a:r>
          </a:p>
          <a:p>
            <a:pPr lvl="0"/>
            <a:r>
              <a:rPr lang="es-CO" dirty="0" smtClean="0">
                <a:solidFill>
                  <a:schemeClr val="accent3">
                    <a:lumMod val="60000"/>
                    <a:lumOff val="40000"/>
                  </a:schemeClr>
                </a:solidFill>
                <a:latin typeface="Comic Sans MS" pitchFamily="66" charset="0"/>
              </a:rPr>
              <a:t>Economía </a:t>
            </a:r>
          </a:p>
          <a:p>
            <a:pPr lvl="0"/>
            <a:r>
              <a:rPr lang="es-CO" dirty="0" smtClean="0">
                <a:solidFill>
                  <a:schemeClr val="accent3">
                    <a:lumMod val="60000"/>
                    <a:lumOff val="40000"/>
                  </a:schemeClr>
                </a:solidFill>
                <a:latin typeface="Comic Sans MS" pitchFamily="66" charset="0"/>
              </a:rPr>
              <a:t>Ciencia                         </a:t>
            </a:r>
          </a:p>
          <a:p>
            <a:pPr lvl="0"/>
            <a:r>
              <a:rPr lang="es-CO" dirty="0" smtClean="0">
                <a:solidFill>
                  <a:schemeClr val="accent3">
                    <a:lumMod val="60000"/>
                    <a:lumOff val="40000"/>
                  </a:schemeClr>
                </a:solidFill>
                <a:latin typeface="Comic Sans MS" pitchFamily="66" charset="0"/>
              </a:rPr>
              <a:t> Artes. </a:t>
            </a:r>
          </a:p>
          <a:p>
            <a:pPr lvl="0"/>
            <a:r>
              <a:rPr lang="es-CO" dirty="0" smtClean="0">
                <a:solidFill>
                  <a:schemeClr val="accent3">
                    <a:lumMod val="60000"/>
                    <a:lumOff val="40000"/>
                  </a:schemeClr>
                </a:solidFill>
                <a:latin typeface="Comic Sans MS" pitchFamily="66" charset="0"/>
              </a:rPr>
              <a:t> Tecnología </a:t>
            </a:r>
          </a:p>
          <a:p>
            <a:pPr lvl="0"/>
            <a:r>
              <a:rPr lang="es-CO" dirty="0" smtClean="0">
                <a:solidFill>
                  <a:schemeClr val="accent3">
                    <a:lumMod val="60000"/>
                    <a:lumOff val="40000"/>
                  </a:schemeClr>
                </a:solidFill>
                <a:latin typeface="Comic Sans MS" pitchFamily="66" charset="0"/>
              </a:rPr>
              <a:t> Religión. </a:t>
            </a:r>
          </a:p>
          <a:p>
            <a:pPr lvl="0"/>
            <a:r>
              <a:rPr lang="es-CO" dirty="0" smtClean="0">
                <a:solidFill>
                  <a:schemeClr val="accent3">
                    <a:lumMod val="60000"/>
                    <a:lumOff val="40000"/>
                  </a:schemeClr>
                </a:solidFill>
                <a:latin typeface="Comic Sans MS" pitchFamily="66" charset="0"/>
              </a:rPr>
              <a:t> Filosofía</a:t>
            </a:r>
          </a:p>
          <a:p>
            <a:pPr lvl="0"/>
            <a:r>
              <a:rPr lang="es-CO" dirty="0" smtClean="0">
                <a:solidFill>
                  <a:schemeClr val="accent3">
                    <a:lumMod val="60000"/>
                    <a:lumOff val="40000"/>
                  </a:schemeClr>
                </a:solidFill>
                <a:latin typeface="Comic Sans MS" pitchFamily="66" charset="0"/>
              </a:rPr>
              <a:t> Matemáticas </a:t>
            </a:r>
          </a:p>
          <a:p>
            <a:pPr lvl="0"/>
            <a:r>
              <a:rPr lang="es-CO" dirty="0" smtClean="0">
                <a:solidFill>
                  <a:schemeClr val="accent3">
                    <a:lumMod val="60000"/>
                    <a:lumOff val="40000"/>
                  </a:schemeClr>
                </a:solidFill>
                <a:latin typeface="Comic Sans MS" pitchFamily="66" charset="0"/>
              </a:rPr>
              <a:t> Física</a:t>
            </a:r>
          </a:p>
          <a:p>
            <a:endParaRPr lang="es-CO" dirty="0"/>
          </a:p>
        </p:txBody>
      </p:sp>
      <p:sp>
        <p:nvSpPr>
          <p:cNvPr id="3" name="2 Título"/>
          <p:cNvSpPr>
            <a:spLocks noGrp="1"/>
          </p:cNvSpPr>
          <p:nvPr>
            <p:ph type="title"/>
          </p:nvPr>
        </p:nvSpPr>
        <p:spPr/>
        <p:txBody>
          <a:bodyPr>
            <a:normAutofit fontScale="90000"/>
          </a:bodyPr>
          <a:lstStyle/>
          <a:p>
            <a:r>
              <a:rPr lang="es-CO" dirty="0" smtClean="0">
                <a:solidFill>
                  <a:schemeClr val="bg2">
                    <a:lumMod val="75000"/>
                  </a:schemeClr>
                </a:solidFill>
                <a:latin typeface="Comic Sans MS" pitchFamily="66" charset="0"/>
              </a:rPr>
              <a:t>TODA LA VIDA DE LA SOCIEDAD FUE AFECTADA</a:t>
            </a:r>
            <a:endParaRPr lang="es-CO" dirty="0">
              <a:solidFill>
                <a:schemeClr val="bg2">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buNone/>
            </a:pPr>
            <a:r>
              <a:rPr lang="es-CO" dirty="0" smtClean="0">
                <a:solidFill>
                  <a:srgbClr val="00B050"/>
                </a:solidFill>
                <a:latin typeface="Comic Sans MS" pitchFamily="66" charset="0"/>
              </a:rPr>
              <a:t>Estimulaba las ideas de :</a:t>
            </a:r>
          </a:p>
          <a:p>
            <a:r>
              <a:rPr lang="es-CO" dirty="0" smtClean="0">
                <a:solidFill>
                  <a:srgbClr val="00B050"/>
                </a:solidFill>
                <a:latin typeface="Comic Sans MS" pitchFamily="66" charset="0"/>
              </a:rPr>
              <a:t>Libertad del hombre para pensar, para expresarse, para trabajar, para estudiar y crecer. </a:t>
            </a:r>
          </a:p>
          <a:p>
            <a:r>
              <a:rPr lang="es-CO" dirty="0" smtClean="0">
                <a:solidFill>
                  <a:srgbClr val="00B050"/>
                </a:solidFill>
                <a:latin typeface="Comic Sans MS" pitchFamily="66" charset="0"/>
              </a:rPr>
              <a:t>Igualdad</a:t>
            </a:r>
          </a:p>
          <a:p>
            <a:r>
              <a:rPr lang="es-CO" dirty="0" smtClean="0">
                <a:solidFill>
                  <a:srgbClr val="00B050"/>
                </a:solidFill>
                <a:latin typeface="Comic Sans MS" pitchFamily="66" charset="0"/>
              </a:rPr>
              <a:t>Hermandad</a:t>
            </a:r>
          </a:p>
          <a:p>
            <a:r>
              <a:rPr lang="es-CO" dirty="0" smtClean="0">
                <a:solidFill>
                  <a:srgbClr val="00B050"/>
                </a:solidFill>
                <a:latin typeface="Comic Sans MS" pitchFamily="66" charset="0"/>
              </a:rPr>
              <a:t>Las leyes y obligaciones en la sociedad.</a:t>
            </a:r>
          </a:p>
          <a:p>
            <a:r>
              <a:rPr lang="es-CO" dirty="0" smtClean="0">
                <a:solidFill>
                  <a:srgbClr val="00B050"/>
                </a:solidFill>
                <a:latin typeface="Comic Sans MS" pitchFamily="66" charset="0"/>
              </a:rPr>
              <a:t>Tolerancia religiosa.</a:t>
            </a:r>
          </a:p>
          <a:p>
            <a:endParaRPr lang="es-CO" dirty="0"/>
          </a:p>
        </p:txBody>
      </p:sp>
      <p:sp>
        <p:nvSpPr>
          <p:cNvPr id="3" name="2 Título"/>
          <p:cNvSpPr>
            <a:spLocks noGrp="1"/>
          </p:cNvSpPr>
          <p:nvPr>
            <p:ph type="title"/>
          </p:nvPr>
        </p:nvSpPr>
        <p:spPr>
          <a:xfrm>
            <a:off x="457200" y="274638"/>
            <a:ext cx="2114536" cy="1143000"/>
          </a:xfrm>
        </p:spPr>
        <p:txBody>
          <a:bodyPr/>
          <a:lstStyle/>
          <a:p>
            <a:r>
              <a:rPr lang="es-CO" dirty="0" smtClean="0">
                <a:solidFill>
                  <a:schemeClr val="bg2">
                    <a:lumMod val="75000"/>
                  </a:schemeClr>
                </a:solidFill>
                <a:latin typeface="Comic Sans MS" pitchFamily="66" charset="0"/>
              </a:rPr>
              <a:t>IDEAS</a:t>
            </a:r>
            <a:endParaRPr lang="es-CO" dirty="0">
              <a:solidFill>
                <a:schemeClr val="bg2">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buNone/>
            </a:pPr>
            <a:r>
              <a:rPr lang="en-US" dirty="0" smtClean="0"/>
              <a:t> </a:t>
            </a:r>
            <a:endParaRPr lang="es-CO" dirty="0" smtClean="0"/>
          </a:p>
          <a:p>
            <a:r>
              <a:rPr lang="en-US" dirty="0" smtClean="0"/>
              <a:t> </a:t>
            </a:r>
            <a:r>
              <a:rPr lang="es-CO" dirty="0" smtClean="0">
                <a:solidFill>
                  <a:srgbClr val="00B050"/>
                </a:solidFill>
                <a:latin typeface="Comic Sans MS" pitchFamily="66" charset="0"/>
              </a:rPr>
              <a:t>El poder divino del rey</a:t>
            </a:r>
          </a:p>
          <a:p>
            <a:r>
              <a:rPr lang="es-CO" dirty="0" smtClean="0">
                <a:solidFill>
                  <a:srgbClr val="00B050"/>
                </a:solidFill>
                <a:latin typeface="Comic Sans MS" pitchFamily="66" charset="0"/>
              </a:rPr>
              <a:t>Los privilegios del clérigo</a:t>
            </a:r>
          </a:p>
          <a:p>
            <a:r>
              <a:rPr lang="es-CO" dirty="0" smtClean="0">
                <a:solidFill>
                  <a:srgbClr val="00B050"/>
                </a:solidFill>
                <a:latin typeface="Comic Sans MS" pitchFamily="66" charset="0"/>
              </a:rPr>
              <a:t>La vida cómoda de la aristocracia</a:t>
            </a:r>
            <a:endParaRPr lang="es-CO" dirty="0">
              <a:solidFill>
                <a:srgbClr val="00B050"/>
              </a:solidFill>
              <a:latin typeface="Comic Sans MS" pitchFamily="66" charset="0"/>
            </a:endParaRPr>
          </a:p>
        </p:txBody>
      </p:sp>
      <p:sp>
        <p:nvSpPr>
          <p:cNvPr id="3" name="2 Título"/>
          <p:cNvSpPr>
            <a:spLocks noGrp="1"/>
          </p:cNvSpPr>
          <p:nvPr>
            <p:ph type="title"/>
          </p:nvPr>
        </p:nvSpPr>
        <p:spPr/>
        <p:txBody>
          <a:bodyPr/>
          <a:lstStyle/>
          <a:p>
            <a:r>
              <a:rPr lang="en-US" dirty="0" smtClean="0">
                <a:solidFill>
                  <a:schemeClr val="bg2">
                    <a:lumMod val="75000"/>
                  </a:schemeClr>
                </a:solidFill>
                <a:latin typeface="Comic Sans MS" pitchFamily="66" charset="0"/>
              </a:rPr>
              <a:t>ATACABA:</a:t>
            </a:r>
            <a:endParaRPr lang="es-CO" dirty="0">
              <a:solidFill>
                <a:schemeClr val="bg2">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124744"/>
            <a:ext cx="8229600" cy="2733490"/>
          </a:xfrm>
        </p:spPr>
        <p:txBody>
          <a:bodyPr>
            <a:normAutofit/>
          </a:bodyPr>
          <a:lstStyle/>
          <a:p>
            <a:r>
              <a:rPr lang="es-CO" dirty="0" smtClean="0">
                <a:solidFill>
                  <a:srgbClr val="00B050"/>
                </a:solidFill>
                <a:latin typeface="Comic Sans MS" pitchFamily="66" charset="0"/>
              </a:rPr>
              <a:t>Científicos y filósofos como Bacón, </a:t>
            </a:r>
            <a:r>
              <a:rPr lang="es-CO" dirty="0" err="1" smtClean="0">
                <a:solidFill>
                  <a:srgbClr val="00B050"/>
                </a:solidFill>
                <a:latin typeface="Comic Sans MS" pitchFamily="66" charset="0"/>
              </a:rPr>
              <a:t>Hobbes</a:t>
            </a:r>
            <a:r>
              <a:rPr lang="es-CO" dirty="0" smtClean="0">
                <a:solidFill>
                  <a:srgbClr val="00B050"/>
                </a:solidFill>
                <a:latin typeface="Comic Sans MS" pitchFamily="66" charset="0"/>
              </a:rPr>
              <a:t>, </a:t>
            </a:r>
            <a:r>
              <a:rPr lang="es-CO" dirty="0" err="1" smtClean="0">
                <a:solidFill>
                  <a:srgbClr val="00B050"/>
                </a:solidFill>
                <a:latin typeface="Comic Sans MS" pitchFamily="66" charset="0"/>
              </a:rPr>
              <a:t>Hume</a:t>
            </a:r>
            <a:r>
              <a:rPr lang="es-CO" dirty="0" smtClean="0">
                <a:solidFill>
                  <a:srgbClr val="00B050"/>
                </a:solidFill>
                <a:latin typeface="Comic Sans MS" pitchFamily="66" charset="0"/>
              </a:rPr>
              <a:t>, </a:t>
            </a:r>
            <a:r>
              <a:rPr lang="es-CO" dirty="0" err="1" smtClean="0">
                <a:solidFill>
                  <a:srgbClr val="00B050"/>
                </a:solidFill>
                <a:latin typeface="Comic Sans MS" pitchFamily="66" charset="0"/>
              </a:rPr>
              <a:t>Locke</a:t>
            </a:r>
            <a:r>
              <a:rPr lang="es-CO" dirty="0" smtClean="0">
                <a:solidFill>
                  <a:srgbClr val="00B050"/>
                </a:solidFill>
                <a:latin typeface="Comic Sans MS" pitchFamily="66" charset="0"/>
              </a:rPr>
              <a:t> y Newton en  Inglaterra; Descartes , , Voltaire y </a:t>
            </a:r>
            <a:r>
              <a:rPr lang="es-CO" dirty="0" err="1" smtClean="0">
                <a:solidFill>
                  <a:srgbClr val="00B050"/>
                </a:solidFill>
                <a:latin typeface="Comic Sans MS" pitchFamily="66" charset="0"/>
              </a:rPr>
              <a:t>Condocert</a:t>
            </a:r>
            <a:r>
              <a:rPr lang="es-CO" dirty="0" smtClean="0">
                <a:solidFill>
                  <a:srgbClr val="00B050"/>
                </a:solidFill>
                <a:latin typeface="Comic Sans MS" pitchFamily="66" charset="0"/>
              </a:rPr>
              <a:t> en  Francia; Kant y Leibniz en  Alemania; </a:t>
            </a:r>
            <a:r>
              <a:rPr lang="es-CO" dirty="0" err="1" smtClean="0">
                <a:solidFill>
                  <a:srgbClr val="00B050"/>
                </a:solidFill>
                <a:latin typeface="Comic Sans MS" pitchFamily="66" charset="0"/>
              </a:rPr>
              <a:t>Grotius</a:t>
            </a:r>
            <a:r>
              <a:rPr lang="es-CO" dirty="0" smtClean="0">
                <a:solidFill>
                  <a:srgbClr val="00B050"/>
                </a:solidFill>
                <a:latin typeface="Comic Sans MS" pitchFamily="66" charset="0"/>
              </a:rPr>
              <a:t> en  Holanda; y  Galileo en  Italia, Ellos eran los principales pensadores de la ilustración.    </a:t>
            </a:r>
          </a:p>
          <a:p>
            <a:endParaRPr lang="es-CO" dirty="0">
              <a:solidFill>
                <a:srgbClr val="00B050"/>
              </a:solidFill>
              <a:latin typeface="Comic Sans MS" pitchFamily="66" charset="0"/>
            </a:endParaRPr>
          </a:p>
        </p:txBody>
      </p:sp>
      <p:sp>
        <p:nvSpPr>
          <p:cNvPr id="3" name="2 Título"/>
          <p:cNvSpPr>
            <a:spLocks noGrp="1"/>
          </p:cNvSpPr>
          <p:nvPr>
            <p:ph type="title"/>
          </p:nvPr>
        </p:nvSpPr>
        <p:spPr>
          <a:xfrm>
            <a:off x="457200" y="274638"/>
            <a:ext cx="8229600" cy="922114"/>
          </a:xfrm>
        </p:spPr>
        <p:txBody>
          <a:bodyPr/>
          <a:lstStyle/>
          <a:p>
            <a:r>
              <a:rPr lang="en-US" dirty="0" smtClean="0">
                <a:solidFill>
                  <a:schemeClr val="bg2">
                    <a:lumMod val="75000"/>
                  </a:schemeClr>
                </a:solidFill>
                <a:latin typeface="Comic Sans MS" pitchFamily="66" charset="0"/>
              </a:rPr>
              <a:t>ILUMINISTAS-ILUSTRADOS</a:t>
            </a:r>
            <a:endParaRPr lang="es-CO" dirty="0">
              <a:solidFill>
                <a:schemeClr val="bg2">
                  <a:lumMod val="75000"/>
                </a:schemeClr>
              </a:solidFill>
              <a:latin typeface="Comic Sans MS" pitchFamily="66" charset="0"/>
            </a:endParaRPr>
          </a:p>
        </p:txBody>
      </p:sp>
      <p:pic>
        <p:nvPicPr>
          <p:cNvPr id="5" name="4 Imagen" descr="bacon_francis.jpg"/>
          <p:cNvPicPr>
            <a:picLocks noChangeAspect="1"/>
          </p:cNvPicPr>
          <p:nvPr/>
        </p:nvPicPr>
        <p:blipFill>
          <a:blip r:embed="rId2" cstate="print"/>
          <a:stretch>
            <a:fillRect/>
          </a:stretch>
        </p:blipFill>
        <p:spPr>
          <a:xfrm>
            <a:off x="571472" y="4214818"/>
            <a:ext cx="1768794" cy="1513880"/>
          </a:xfrm>
          <a:prstGeom prst="rect">
            <a:avLst/>
          </a:prstGeom>
        </p:spPr>
      </p:pic>
      <p:sp>
        <p:nvSpPr>
          <p:cNvPr id="6" name="5 CuadroTexto"/>
          <p:cNvSpPr txBox="1"/>
          <p:nvPr/>
        </p:nvSpPr>
        <p:spPr>
          <a:xfrm>
            <a:off x="1500166" y="5786454"/>
            <a:ext cx="1214446" cy="369332"/>
          </a:xfrm>
          <a:prstGeom prst="rect">
            <a:avLst/>
          </a:prstGeom>
          <a:noFill/>
        </p:spPr>
        <p:txBody>
          <a:bodyPr wrap="square" rtlCol="0">
            <a:spAutoFit/>
          </a:bodyPr>
          <a:lstStyle/>
          <a:p>
            <a:r>
              <a:rPr lang="es-CO" dirty="0" smtClean="0">
                <a:solidFill>
                  <a:schemeClr val="bg2">
                    <a:lumMod val="25000"/>
                  </a:schemeClr>
                </a:solidFill>
              </a:rPr>
              <a:t>BACON</a:t>
            </a:r>
            <a:endParaRPr lang="es-CO" dirty="0">
              <a:solidFill>
                <a:schemeClr val="bg2">
                  <a:lumMod val="25000"/>
                </a:schemeClr>
              </a:solidFill>
            </a:endParaRPr>
          </a:p>
        </p:txBody>
      </p:sp>
      <p:pic>
        <p:nvPicPr>
          <p:cNvPr id="8" name="7 Imagen" descr="HOBBES.jpg"/>
          <p:cNvPicPr>
            <a:picLocks noChangeAspect="1"/>
          </p:cNvPicPr>
          <p:nvPr/>
        </p:nvPicPr>
        <p:blipFill>
          <a:blip r:embed="rId3" cstate="print"/>
          <a:stretch>
            <a:fillRect/>
          </a:stretch>
        </p:blipFill>
        <p:spPr>
          <a:xfrm>
            <a:off x="3071802" y="4500570"/>
            <a:ext cx="1400178" cy="1695314"/>
          </a:xfrm>
          <a:prstGeom prst="rect">
            <a:avLst/>
          </a:prstGeom>
        </p:spPr>
      </p:pic>
      <p:sp>
        <p:nvSpPr>
          <p:cNvPr id="9" name="8 CuadroTexto"/>
          <p:cNvSpPr txBox="1"/>
          <p:nvPr/>
        </p:nvSpPr>
        <p:spPr>
          <a:xfrm>
            <a:off x="3929058" y="6286520"/>
            <a:ext cx="1143008" cy="369332"/>
          </a:xfrm>
          <a:prstGeom prst="rect">
            <a:avLst/>
          </a:prstGeom>
          <a:noFill/>
        </p:spPr>
        <p:txBody>
          <a:bodyPr wrap="square" rtlCol="0">
            <a:spAutoFit/>
          </a:bodyPr>
          <a:lstStyle/>
          <a:p>
            <a:r>
              <a:rPr lang="es-CO" dirty="0" smtClean="0">
                <a:solidFill>
                  <a:schemeClr val="bg2">
                    <a:lumMod val="25000"/>
                  </a:schemeClr>
                </a:solidFill>
              </a:rPr>
              <a:t>HOBBES</a:t>
            </a:r>
            <a:endParaRPr lang="es-CO" dirty="0">
              <a:solidFill>
                <a:schemeClr val="bg2">
                  <a:lumMod val="25000"/>
                </a:schemeClr>
              </a:solidFill>
            </a:endParaRPr>
          </a:p>
        </p:txBody>
      </p:sp>
      <p:pic>
        <p:nvPicPr>
          <p:cNvPr id="11" name="10 Imagen" descr="hume_2.jpg"/>
          <p:cNvPicPr>
            <a:picLocks noChangeAspect="1"/>
          </p:cNvPicPr>
          <p:nvPr/>
        </p:nvPicPr>
        <p:blipFill>
          <a:blip r:embed="rId4" cstate="print"/>
          <a:stretch>
            <a:fillRect/>
          </a:stretch>
        </p:blipFill>
        <p:spPr>
          <a:xfrm>
            <a:off x="5500694" y="3929066"/>
            <a:ext cx="1143008" cy="1571636"/>
          </a:xfrm>
          <a:prstGeom prst="rect">
            <a:avLst/>
          </a:prstGeom>
        </p:spPr>
      </p:pic>
      <p:sp>
        <p:nvSpPr>
          <p:cNvPr id="12" name="11 CuadroTexto"/>
          <p:cNvSpPr txBox="1"/>
          <p:nvPr/>
        </p:nvSpPr>
        <p:spPr>
          <a:xfrm>
            <a:off x="6357950" y="5643578"/>
            <a:ext cx="928694" cy="369332"/>
          </a:xfrm>
          <a:prstGeom prst="rect">
            <a:avLst/>
          </a:prstGeom>
          <a:noFill/>
        </p:spPr>
        <p:txBody>
          <a:bodyPr wrap="square" rtlCol="0">
            <a:spAutoFit/>
          </a:bodyPr>
          <a:lstStyle/>
          <a:p>
            <a:r>
              <a:rPr lang="es-CO" dirty="0" smtClean="0">
                <a:solidFill>
                  <a:schemeClr val="bg2">
                    <a:lumMod val="25000"/>
                  </a:schemeClr>
                </a:solidFill>
              </a:rPr>
              <a:t>HUME</a:t>
            </a:r>
            <a:endParaRPr lang="es-CO" dirty="0">
              <a:solidFill>
                <a:schemeClr val="bg2">
                  <a:lumMod val="25000"/>
                </a:schemeClr>
              </a:solidFill>
            </a:endParaRPr>
          </a:p>
        </p:txBody>
      </p:sp>
      <p:pic>
        <p:nvPicPr>
          <p:cNvPr id="14" name="13 Imagen" descr="200px-John_Locke_by_Herman_Verelst.png"/>
          <p:cNvPicPr>
            <a:picLocks noChangeAspect="1"/>
          </p:cNvPicPr>
          <p:nvPr/>
        </p:nvPicPr>
        <p:blipFill>
          <a:blip r:embed="rId5" cstate="print"/>
          <a:stretch>
            <a:fillRect/>
          </a:stretch>
        </p:blipFill>
        <p:spPr>
          <a:xfrm>
            <a:off x="7500958" y="4572008"/>
            <a:ext cx="1126965" cy="1671919"/>
          </a:xfrm>
          <a:prstGeom prst="rect">
            <a:avLst/>
          </a:prstGeom>
        </p:spPr>
      </p:pic>
      <p:sp>
        <p:nvSpPr>
          <p:cNvPr id="16" name="15 CuadroTexto"/>
          <p:cNvSpPr txBox="1"/>
          <p:nvPr/>
        </p:nvSpPr>
        <p:spPr>
          <a:xfrm>
            <a:off x="7429520" y="6429396"/>
            <a:ext cx="1214446" cy="369332"/>
          </a:xfrm>
          <a:prstGeom prst="rect">
            <a:avLst/>
          </a:prstGeom>
          <a:noFill/>
        </p:spPr>
        <p:txBody>
          <a:bodyPr wrap="square" rtlCol="0">
            <a:spAutoFit/>
          </a:bodyPr>
          <a:lstStyle/>
          <a:p>
            <a:r>
              <a:rPr lang="es-CO" dirty="0" smtClean="0">
                <a:solidFill>
                  <a:schemeClr val="bg2">
                    <a:lumMod val="25000"/>
                  </a:schemeClr>
                </a:solidFill>
              </a:rPr>
              <a:t>LOCKE</a:t>
            </a:r>
            <a:endParaRPr lang="es-CO"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newton.jpg"/>
          <p:cNvPicPr>
            <a:picLocks noGrp="1" noChangeAspect="1"/>
          </p:cNvPicPr>
          <p:nvPr>
            <p:ph idx="1"/>
          </p:nvPr>
        </p:nvPicPr>
        <p:blipFill>
          <a:blip r:embed="rId2" cstate="print"/>
          <a:stretch>
            <a:fillRect/>
          </a:stretch>
        </p:blipFill>
        <p:spPr>
          <a:xfrm>
            <a:off x="642910" y="285728"/>
            <a:ext cx="1396589" cy="1739203"/>
          </a:xfrm>
        </p:spPr>
      </p:pic>
      <p:sp>
        <p:nvSpPr>
          <p:cNvPr id="7" name="6 CuadroTexto"/>
          <p:cNvSpPr txBox="1"/>
          <p:nvPr/>
        </p:nvSpPr>
        <p:spPr>
          <a:xfrm>
            <a:off x="642910" y="2214554"/>
            <a:ext cx="1428760" cy="369332"/>
          </a:xfrm>
          <a:prstGeom prst="rect">
            <a:avLst/>
          </a:prstGeom>
          <a:noFill/>
        </p:spPr>
        <p:txBody>
          <a:bodyPr wrap="square" rtlCol="0">
            <a:spAutoFit/>
          </a:bodyPr>
          <a:lstStyle/>
          <a:p>
            <a:r>
              <a:rPr lang="es-CO" dirty="0" smtClean="0">
                <a:solidFill>
                  <a:schemeClr val="bg2">
                    <a:lumMod val="25000"/>
                  </a:schemeClr>
                </a:solidFill>
              </a:rPr>
              <a:t>NEWTON</a:t>
            </a:r>
            <a:endParaRPr lang="es-CO" dirty="0">
              <a:solidFill>
                <a:schemeClr val="bg2">
                  <a:lumMod val="25000"/>
                </a:schemeClr>
              </a:solidFill>
            </a:endParaRPr>
          </a:p>
        </p:txBody>
      </p:sp>
      <p:pic>
        <p:nvPicPr>
          <p:cNvPr id="9" name="8 Imagen" descr="DESCARTES.bmp"/>
          <p:cNvPicPr>
            <a:picLocks noChangeAspect="1"/>
          </p:cNvPicPr>
          <p:nvPr/>
        </p:nvPicPr>
        <p:blipFill>
          <a:blip r:embed="rId3" cstate="print"/>
          <a:stretch>
            <a:fillRect/>
          </a:stretch>
        </p:blipFill>
        <p:spPr>
          <a:xfrm>
            <a:off x="2500298" y="1214422"/>
            <a:ext cx="1342876" cy="1609543"/>
          </a:xfrm>
          <a:prstGeom prst="rect">
            <a:avLst/>
          </a:prstGeom>
        </p:spPr>
      </p:pic>
      <p:sp>
        <p:nvSpPr>
          <p:cNvPr id="10" name="9 CuadroTexto"/>
          <p:cNvSpPr txBox="1"/>
          <p:nvPr/>
        </p:nvSpPr>
        <p:spPr>
          <a:xfrm>
            <a:off x="2500298" y="642918"/>
            <a:ext cx="1571636" cy="369332"/>
          </a:xfrm>
          <a:prstGeom prst="rect">
            <a:avLst/>
          </a:prstGeom>
          <a:noFill/>
        </p:spPr>
        <p:txBody>
          <a:bodyPr wrap="square" rtlCol="0">
            <a:spAutoFit/>
          </a:bodyPr>
          <a:lstStyle/>
          <a:p>
            <a:r>
              <a:rPr lang="es-CO" dirty="0" smtClean="0">
                <a:solidFill>
                  <a:schemeClr val="bg2">
                    <a:lumMod val="25000"/>
                  </a:schemeClr>
                </a:solidFill>
              </a:rPr>
              <a:t>DESCARTES</a:t>
            </a:r>
            <a:endParaRPr lang="es-CO" dirty="0">
              <a:solidFill>
                <a:schemeClr val="bg2">
                  <a:lumMod val="25000"/>
                </a:schemeClr>
              </a:solidFill>
            </a:endParaRPr>
          </a:p>
        </p:txBody>
      </p:sp>
      <p:pic>
        <p:nvPicPr>
          <p:cNvPr id="12" name="11 Imagen" descr="voltaire3701135voltaire.jpg"/>
          <p:cNvPicPr>
            <a:picLocks noChangeAspect="1"/>
          </p:cNvPicPr>
          <p:nvPr/>
        </p:nvPicPr>
        <p:blipFill>
          <a:blip r:embed="rId4" cstate="print"/>
          <a:stretch>
            <a:fillRect/>
          </a:stretch>
        </p:blipFill>
        <p:spPr>
          <a:xfrm>
            <a:off x="4500562" y="357166"/>
            <a:ext cx="1214446" cy="1571636"/>
          </a:xfrm>
          <a:prstGeom prst="rect">
            <a:avLst/>
          </a:prstGeom>
        </p:spPr>
      </p:pic>
      <p:sp>
        <p:nvSpPr>
          <p:cNvPr id="13" name="12 CuadroTexto"/>
          <p:cNvSpPr txBox="1"/>
          <p:nvPr/>
        </p:nvSpPr>
        <p:spPr>
          <a:xfrm>
            <a:off x="4429124" y="2214554"/>
            <a:ext cx="1357322" cy="369332"/>
          </a:xfrm>
          <a:prstGeom prst="rect">
            <a:avLst/>
          </a:prstGeom>
          <a:noFill/>
        </p:spPr>
        <p:txBody>
          <a:bodyPr wrap="square" rtlCol="0">
            <a:spAutoFit/>
          </a:bodyPr>
          <a:lstStyle/>
          <a:p>
            <a:r>
              <a:rPr lang="es-CO" dirty="0" smtClean="0">
                <a:solidFill>
                  <a:schemeClr val="bg2">
                    <a:lumMod val="25000"/>
                  </a:schemeClr>
                </a:solidFill>
              </a:rPr>
              <a:t>VOLTAIRE</a:t>
            </a:r>
            <a:endParaRPr lang="es-CO" dirty="0">
              <a:solidFill>
                <a:schemeClr val="bg2">
                  <a:lumMod val="25000"/>
                </a:schemeClr>
              </a:solidFill>
            </a:endParaRPr>
          </a:p>
        </p:txBody>
      </p:sp>
      <p:pic>
        <p:nvPicPr>
          <p:cNvPr id="15" name="14 Imagen" descr="cond.jpg"/>
          <p:cNvPicPr>
            <a:picLocks noChangeAspect="1"/>
          </p:cNvPicPr>
          <p:nvPr/>
        </p:nvPicPr>
        <p:blipFill>
          <a:blip r:embed="rId5" cstate="print"/>
          <a:stretch>
            <a:fillRect/>
          </a:stretch>
        </p:blipFill>
        <p:spPr>
          <a:xfrm>
            <a:off x="6715140" y="1214422"/>
            <a:ext cx="1214446" cy="1571636"/>
          </a:xfrm>
          <a:prstGeom prst="rect">
            <a:avLst/>
          </a:prstGeom>
        </p:spPr>
      </p:pic>
      <p:sp>
        <p:nvSpPr>
          <p:cNvPr id="17" name="16 CuadroTexto"/>
          <p:cNvSpPr txBox="1"/>
          <p:nvPr/>
        </p:nvSpPr>
        <p:spPr>
          <a:xfrm>
            <a:off x="6500826" y="571480"/>
            <a:ext cx="1785950" cy="369332"/>
          </a:xfrm>
          <a:prstGeom prst="rect">
            <a:avLst/>
          </a:prstGeom>
          <a:noFill/>
        </p:spPr>
        <p:txBody>
          <a:bodyPr wrap="square" rtlCol="0">
            <a:spAutoFit/>
          </a:bodyPr>
          <a:lstStyle/>
          <a:p>
            <a:r>
              <a:rPr lang="es-CO" dirty="0" smtClean="0">
                <a:solidFill>
                  <a:schemeClr val="bg2">
                    <a:lumMod val="25000"/>
                  </a:schemeClr>
                </a:solidFill>
              </a:rPr>
              <a:t>CONDOCERT</a:t>
            </a:r>
            <a:endParaRPr lang="es-CO" dirty="0">
              <a:solidFill>
                <a:schemeClr val="bg2">
                  <a:lumMod val="25000"/>
                </a:schemeClr>
              </a:solidFill>
            </a:endParaRPr>
          </a:p>
        </p:txBody>
      </p:sp>
      <p:sp>
        <p:nvSpPr>
          <p:cNvPr id="18" name="17 CuadroTexto"/>
          <p:cNvSpPr txBox="1"/>
          <p:nvPr/>
        </p:nvSpPr>
        <p:spPr>
          <a:xfrm>
            <a:off x="571472" y="4857760"/>
            <a:ext cx="1285884" cy="369332"/>
          </a:xfrm>
          <a:prstGeom prst="rect">
            <a:avLst/>
          </a:prstGeom>
          <a:noFill/>
        </p:spPr>
        <p:txBody>
          <a:bodyPr wrap="square" rtlCol="0">
            <a:spAutoFit/>
          </a:bodyPr>
          <a:lstStyle/>
          <a:p>
            <a:r>
              <a:rPr lang="es-CO" dirty="0" smtClean="0">
                <a:solidFill>
                  <a:schemeClr val="bg2">
                    <a:lumMod val="25000"/>
                  </a:schemeClr>
                </a:solidFill>
              </a:rPr>
              <a:t>KANT</a:t>
            </a:r>
            <a:endParaRPr lang="es-CO" dirty="0">
              <a:solidFill>
                <a:schemeClr val="bg2">
                  <a:lumMod val="25000"/>
                </a:schemeClr>
              </a:solidFill>
            </a:endParaRPr>
          </a:p>
        </p:txBody>
      </p:sp>
      <p:pic>
        <p:nvPicPr>
          <p:cNvPr id="20" name="19 Imagen" descr="retrato_kant.jpg"/>
          <p:cNvPicPr>
            <a:picLocks noChangeAspect="1"/>
          </p:cNvPicPr>
          <p:nvPr/>
        </p:nvPicPr>
        <p:blipFill>
          <a:blip r:embed="rId6" cstate="print"/>
          <a:stretch>
            <a:fillRect/>
          </a:stretch>
        </p:blipFill>
        <p:spPr>
          <a:xfrm>
            <a:off x="500034" y="2643182"/>
            <a:ext cx="1627184" cy="1967193"/>
          </a:xfrm>
          <a:prstGeom prst="rect">
            <a:avLst/>
          </a:prstGeom>
        </p:spPr>
      </p:pic>
      <p:sp>
        <p:nvSpPr>
          <p:cNvPr id="21" name="20 CuadroTexto"/>
          <p:cNvSpPr txBox="1"/>
          <p:nvPr/>
        </p:nvSpPr>
        <p:spPr>
          <a:xfrm>
            <a:off x="2714612" y="4929198"/>
            <a:ext cx="1500198" cy="369332"/>
          </a:xfrm>
          <a:prstGeom prst="rect">
            <a:avLst/>
          </a:prstGeom>
          <a:noFill/>
        </p:spPr>
        <p:txBody>
          <a:bodyPr wrap="square" rtlCol="0">
            <a:spAutoFit/>
          </a:bodyPr>
          <a:lstStyle/>
          <a:p>
            <a:r>
              <a:rPr lang="en-US" dirty="0" smtClean="0">
                <a:solidFill>
                  <a:schemeClr val="bg2">
                    <a:lumMod val="25000"/>
                  </a:schemeClr>
                </a:solidFill>
                <a:latin typeface="+mj-lt"/>
              </a:rPr>
              <a:t>LEIBNIZ</a:t>
            </a:r>
            <a:endParaRPr lang="es-CO" dirty="0">
              <a:solidFill>
                <a:schemeClr val="bg2">
                  <a:lumMod val="25000"/>
                </a:schemeClr>
              </a:solidFill>
              <a:latin typeface="+mj-lt"/>
            </a:endParaRPr>
          </a:p>
        </p:txBody>
      </p:sp>
      <p:pic>
        <p:nvPicPr>
          <p:cNvPr id="23" name="22 Imagen" descr="leibniz.jpg"/>
          <p:cNvPicPr>
            <a:picLocks noChangeAspect="1"/>
          </p:cNvPicPr>
          <p:nvPr/>
        </p:nvPicPr>
        <p:blipFill>
          <a:blip r:embed="rId7" cstate="print"/>
          <a:stretch>
            <a:fillRect/>
          </a:stretch>
        </p:blipFill>
        <p:spPr>
          <a:xfrm>
            <a:off x="2714612" y="3214686"/>
            <a:ext cx="1684480" cy="1609725"/>
          </a:xfrm>
          <a:prstGeom prst="rect">
            <a:avLst/>
          </a:prstGeom>
        </p:spPr>
      </p:pic>
      <p:pic>
        <p:nvPicPr>
          <p:cNvPr id="25" name="24 Imagen" descr="grotius.jpg"/>
          <p:cNvPicPr>
            <a:picLocks noChangeAspect="1"/>
          </p:cNvPicPr>
          <p:nvPr/>
        </p:nvPicPr>
        <p:blipFill>
          <a:blip r:embed="rId8" cstate="print"/>
          <a:stretch>
            <a:fillRect/>
          </a:stretch>
        </p:blipFill>
        <p:spPr>
          <a:xfrm>
            <a:off x="5214942" y="3143248"/>
            <a:ext cx="1466851" cy="1797268"/>
          </a:xfrm>
          <a:prstGeom prst="rect">
            <a:avLst/>
          </a:prstGeom>
        </p:spPr>
      </p:pic>
      <p:sp>
        <p:nvSpPr>
          <p:cNvPr id="26" name="25 CuadroTexto"/>
          <p:cNvSpPr txBox="1"/>
          <p:nvPr/>
        </p:nvSpPr>
        <p:spPr>
          <a:xfrm>
            <a:off x="5286380" y="5143512"/>
            <a:ext cx="1357322" cy="369332"/>
          </a:xfrm>
          <a:prstGeom prst="rect">
            <a:avLst/>
          </a:prstGeom>
          <a:noFill/>
        </p:spPr>
        <p:txBody>
          <a:bodyPr wrap="square" rtlCol="0">
            <a:spAutoFit/>
          </a:bodyPr>
          <a:lstStyle/>
          <a:p>
            <a:r>
              <a:rPr lang="es-CO" dirty="0" smtClean="0">
                <a:solidFill>
                  <a:schemeClr val="bg2">
                    <a:lumMod val="25000"/>
                  </a:schemeClr>
                </a:solidFill>
              </a:rPr>
              <a:t>GROTIUS</a:t>
            </a:r>
            <a:endParaRPr lang="es-CO" dirty="0">
              <a:solidFill>
                <a:schemeClr val="bg2">
                  <a:lumMod val="25000"/>
                </a:schemeClr>
              </a:solidFill>
            </a:endParaRPr>
          </a:p>
        </p:txBody>
      </p:sp>
      <p:pic>
        <p:nvPicPr>
          <p:cNvPr id="28" name="27 Imagen" descr="galileo_domenico_crespi.jpg"/>
          <p:cNvPicPr>
            <a:picLocks noChangeAspect="1"/>
          </p:cNvPicPr>
          <p:nvPr/>
        </p:nvPicPr>
        <p:blipFill>
          <a:blip r:embed="rId9" cstate="print"/>
          <a:stretch>
            <a:fillRect/>
          </a:stretch>
        </p:blipFill>
        <p:spPr>
          <a:xfrm>
            <a:off x="7143768" y="3357562"/>
            <a:ext cx="1404936" cy="1887495"/>
          </a:xfrm>
          <a:prstGeom prst="rect">
            <a:avLst/>
          </a:prstGeom>
        </p:spPr>
      </p:pic>
      <p:sp>
        <p:nvSpPr>
          <p:cNvPr id="29" name="28 CuadroTexto"/>
          <p:cNvSpPr txBox="1"/>
          <p:nvPr/>
        </p:nvSpPr>
        <p:spPr>
          <a:xfrm>
            <a:off x="7143768" y="5429264"/>
            <a:ext cx="1500198" cy="369332"/>
          </a:xfrm>
          <a:prstGeom prst="rect">
            <a:avLst/>
          </a:prstGeom>
          <a:noFill/>
        </p:spPr>
        <p:txBody>
          <a:bodyPr wrap="square" rtlCol="0">
            <a:spAutoFit/>
          </a:bodyPr>
          <a:lstStyle/>
          <a:p>
            <a:r>
              <a:rPr lang="es-CO" dirty="0" smtClean="0">
                <a:solidFill>
                  <a:schemeClr val="bg2">
                    <a:lumMod val="25000"/>
                  </a:schemeClr>
                </a:solidFill>
              </a:rPr>
              <a:t>GALILEAN</a:t>
            </a:r>
            <a:endParaRPr lang="es-CO"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4829180" cy="4805192"/>
          </a:xfrm>
        </p:spPr>
        <p:txBody>
          <a:bodyPr>
            <a:normAutofit/>
          </a:bodyPr>
          <a:lstStyle/>
          <a:p>
            <a:pPr>
              <a:buNone/>
            </a:pPr>
            <a:r>
              <a:rPr lang="es-CO" sz="2000" dirty="0" smtClean="0">
                <a:solidFill>
                  <a:srgbClr val="00B050"/>
                </a:solidFill>
                <a:latin typeface="Comic Sans MS" pitchFamily="66" charset="0"/>
              </a:rPr>
              <a:t>Los ilustrados  unieron todos sus trabajos en un importante libro llamado: la enciclopedia y su producción estuvo a cargo de  </a:t>
            </a:r>
            <a:r>
              <a:rPr lang="es-CO" sz="2000" dirty="0" err="1" smtClean="0">
                <a:solidFill>
                  <a:srgbClr val="00B050"/>
                </a:solidFill>
                <a:latin typeface="Comic Sans MS" pitchFamily="66" charset="0"/>
              </a:rPr>
              <a:t>D'alembert</a:t>
            </a:r>
            <a:r>
              <a:rPr lang="es-CO" sz="2000" dirty="0" smtClean="0">
                <a:solidFill>
                  <a:srgbClr val="00B050"/>
                </a:solidFill>
                <a:latin typeface="Comic Sans MS" pitchFamily="66" charset="0"/>
              </a:rPr>
              <a:t> y  </a:t>
            </a:r>
            <a:r>
              <a:rPr lang="es-CO" sz="2000" dirty="0" err="1" smtClean="0">
                <a:solidFill>
                  <a:srgbClr val="00B050"/>
                </a:solidFill>
                <a:latin typeface="Comic Sans MS" pitchFamily="66" charset="0"/>
              </a:rPr>
              <a:t>Diderot</a:t>
            </a:r>
            <a:r>
              <a:rPr lang="es-CO" sz="2000" dirty="0" smtClean="0">
                <a:solidFill>
                  <a:srgbClr val="00B050"/>
                </a:solidFill>
                <a:latin typeface="Comic Sans MS" pitchFamily="66" charset="0"/>
              </a:rPr>
              <a:t>. </a:t>
            </a:r>
          </a:p>
          <a:p>
            <a:r>
              <a:rPr lang="es-CO" sz="2000" dirty="0" smtClean="0">
                <a:solidFill>
                  <a:srgbClr val="00B050"/>
                </a:solidFill>
                <a:latin typeface="Comic Sans MS" pitchFamily="66" charset="0"/>
              </a:rPr>
              <a:t>· Fue el  primer trabajo  escrito colectivo.</a:t>
            </a:r>
          </a:p>
          <a:p>
            <a:r>
              <a:rPr lang="es-CO" sz="2000" dirty="0" smtClean="0">
                <a:solidFill>
                  <a:srgbClr val="00B050"/>
                </a:solidFill>
                <a:latin typeface="Comic Sans MS" pitchFamily="66" charset="0"/>
              </a:rPr>
              <a:t>· Publicaron aquí,  casi la totalidad de los pensadores de la época.</a:t>
            </a:r>
          </a:p>
          <a:p>
            <a:r>
              <a:rPr lang="es-CO" sz="2000" dirty="0" smtClean="0">
                <a:solidFill>
                  <a:srgbClr val="00B050"/>
                </a:solidFill>
                <a:latin typeface="Comic Sans MS" pitchFamily="66" charset="0"/>
              </a:rPr>
              <a:t>· Su intención fue esparcir una gran cantidad de conocimiento concreto  que pudiese ser usado por la gente común que quisieran crecer .</a:t>
            </a:r>
          </a:p>
          <a:p>
            <a:endParaRPr lang="es-CO" dirty="0"/>
          </a:p>
        </p:txBody>
      </p:sp>
      <p:sp>
        <p:nvSpPr>
          <p:cNvPr id="3" name="2 Título"/>
          <p:cNvSpPr>
            <a:spLocks noGrp="1"/>
          </p:cNvSpPr>
          <p:nvPr>
            <p:ph type="title"/>
          </p:nvPr>
        </p:nvSpPr>
        <p:spPr/>
        <p:txBody>
          <a:bodyPr/>
          <a:lstStyle/>
          <a:p>
            <a:r>
              <a:rPr lang="en-US" dirty="0" smtClean="0">
                <a:solidFill>
                  <a:schemeClr val="bg2">
                    <a:lumMod val="75000"/>
                  </a:schemeClr>
                </a:solidFill>
              </a:rPr>
              <a:t>ENCICLOPEDIA</a:t>
            </a:r>
            <a:endParaRPr lang="es-CO" dirty="0">
              <a:solidFill>
                <a:schemeClr val="bg2">
                  <a:lumMod val="75000"/>
                </a:schemeClr>
              </a:solidFill>
            </a:endParaRPr>
          </a:p>
        </p:txBody>
      </p:sp>
      <p:pic>
        <p:nvPicPr>
          <p:cNvPr id="5" name="4 Imagen" descr="ilustracion 2.jpg"/>
          <p:cNvPicPr>
            <a:picLocks noChangeAspect="1"/>
          </p:cNvPicPr>
          <p:nvPr/>
        </p:nvPicPr>
        <p:blipFill>
          <a:blip r:embed="rId2" cstate="print"/>
          <a:stretch>
            <a:fillRect/>
          </a:stretch>
        </p:blipFill>
        <p:spPr>
          <a:xfrm>
            <a:off x="5643570" y="1214422"/>
            <a:ext cx="2786082" cy="442915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9"/>
            <a:ext cx="7615262" cy="4162249"/>
          </a:xfrm>
        </p:spPr>
        <p:txBody>
          <a:bodyPr>
            <a:normAutofit fontScale="92500" lnSpcReduction="10000"/>
          </a:bodyPr>
          <a:lstStyle/>
          <a:p>
            <a:r>
              <a:rPr lang="es-CO" sz="3900" b="1" dirty="0" smtClean="0">
                <a:solidFill>
                  <a:srgbClr val="92D050"/>
                </a:solidFill>
                <a:latin typeface="Comic Sans MS" pitchFamily="66" charset="0"/>
              </a:rPr>
              <a:t>Ciencias: </a:t>
            </a:r>
            <a:r>
              <a:rPr lang="en-US" dirty="0" smtClean="0">
                <a:solidFill>
                  <a:schemeClr val="accent3"/>
                </a:solidFill>
                <a:latin typeface="Comic Sans MS" pitchFamily="66" charset="0"/>
              </a:rPr>
              <a:t> </a:t>
            </a:r>
            <a:r>
              <a:rPr lang="es-CO" dirty="0" smtClean="0">
                <a:solidFill>
                  <a:schemeClr val="accent3"/>
                </a:solidFill>
                <a:latin typeface="Comic Sans MS" pitchFamily="66" charset="0"/>
              </a:rPr>
              <a:t>Ellos defendían  el poder de la ciencia sobre todas las cosas, el poder de la ciencia como vehículo indispensable para descubrir las leyes que gobiernan el universo.</a:t>
            </a:r>
          </a:p>
          <a:p>
            <a:r>
              <a:rPr lang="es-CO" dirty="0" smtClean="0">
                <a:solidFill>
                  <a:schemeClr val="accent3"/>
                </a:solidFill>
                <a:latin typeface="Comic Sans MS" pitchFamily="66" charset="0"/>
              </a:rPr>
              <a:t> Buscaban una racional y científica explicación de la naturaleza y del universo. Ellos sostenían la tesis en la cual el conocimiento no es innato para el ser humano  sino que procede exclusivamente de la experiencia y observación de la realidad. Tarea que debía ser realizada </a:t>
            </a:r>
            <a:r>
              <a:rPr lang="es-CO" dirty="0" smtClean="0">
                <a:solidFill>
                  <a:schemeClr val="accent3"/>
                </a:solidFill>
                <a:latin typeface="Comic Sans MS" pitchFamily="66" charset="0"/>
              </a:rPr>
              <a:t>con </a:t>
            </a:r>
            <a:r>
              <a:rPr lang="es-CO" dirty="0" smtClean="0">
                <a:solidFill>
                  <a:schemeClr val="accent3"/>
                </a:solidFill>
                <a:latin typeface="Comic Sans MS" pitchFamily="66" charset="0"/>
              </a:rPr>
              <a:t>el rigor del método científico. </a:t>
            </a:r>
          </a:p>
          <a:p>
            <a:endParaRPr lang="es-CO" dirty="0">
              <a:solidFill>
                <a:schemeClr val="accent3"/>
              </a:solidFill>
            </a:endParaRPr>
          </a:p>
        </p:txBody>
      </p:sp>
      <p:sp>
        <p:nvSpPr>
          <p:cNvPr id="3" name="2 Título"/>
          <p:cNvSpPr>
            <a:spLocks noGrp="1"/>
          </p:cNvSpPr>
          <p:nvPr>
            <p:ph type="title"/>
          </p:nvPr>
        </p:nvSpPr>
        <p:spPr/>
        <p:txBody>
          <a:bodyPr>
            <a:normAutofit fontScale="90000"/>
          </a:bodyPr>
          <a:lstStyle/>
          <a:p>
            <a:r>
              <a:rPr lang="es-CO" dirty="0" smtClean="0">
                <a:solidFill>
                  <a:schemeClr val="bg2">
                    <a:lumMod val="75000"/>
                  </a:schemeClr>
                </a:solidFill>
                <a:latin typeface="Comic Sans MS" pitchFamily="66" charset="0"/>
              </a:rPr>
              <a:t>La ilustración en las diferentes </a:t>
            </a:r>
            <a:r>
              <a:rPr lang="es-CO" dirty="0" err="1" smtClean="0">
                <a:solidFill>
                  <a:schemeClr val="bg2">
                    <a:lumMod val="75000"/>
                  </a:schemeClr>
                </a:solidFill>
                <a:latin typeface="Comic Sans MS" pitchFamily="66" charset="0"/>
              </a:rPr>
              <a:t>areas</a:t>
            </a:r>
            <a:r>
              <a:rPr lang="es-CO" dirty="0" smtClean="0">
                <a:solidFill>
                  <a:schemeClr val="bg2">
                    <a:lumMod val="75000"/>
                  </a:schemeClr>
                </a:solidFill>
                <a:latin typeface="Comic Sans MS" pitchFamily="66" charset="0"/>
              </a:rPr>
              <a:t> del saber</a:t>
            </a:r>
            <a:endParaRPr lang="es-CO" dirty="0">
              <a:solidFill>
                <a:schemeClr val="bg2">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8229600" cy="5044016"/>
          </a:xfrm>
        </p:spPr>
        <p:txBody>
          <a:bodyPr/>
          <a:lstStyle/>
          <a:p>
            <a:r>
              <a:rPr lang="en-US" dirty="0" smtClean="0">
                <a:solidFill>
                  <a:schemeClr val="accent3"/>
                </a:solidFill>
                <a:latin typeface="Comic Sans MS" pitchFamily="66" charset="0"/>
              </a:rPr>
              <a:t> </a:t>
            </a:r>
            <a:r>
              <a:rPr lang="es-CO" dirty="0" smtClean="0">
                <a:solidFill>
                  <a:schemeClr val="accent3"/>
                </a:solidFill>
                <a:latin typeface="Comic Sans MS" pitchFamily="66" charset="0"/>
              </a:rPr>
              <a:t>Ellos usaron las matemáticas y la geometría  para  establecer leyes como conclusiones.</a:t>
            </a:r>
          </a:p>
          <a:p>
            <a:r>
              <a:rPr lang="es-CO" dirty="0" smtClean="0">
                <a:solidFill>
                  <a:schemeClr val="accent3"/>
                </a:solidFill>
                <a:latin typeface="Comic Sans MS" pitchFamily="66" charset="0"/>
              </a:rPr>
              <a:t>Pensaban que la perfección de las matemáticas y los principios y leyes de la física podrían usarse como modelo para la sociedad. </a:t>
            </a:r>
            <a:endParaRPr lang="es-CO" dirty="0">
              <a:solidFill>
                <a:schemeClr val="accent3"/>
              </a:solidFill>
              <a:latin typeface="Comic Sans MS" pitchFamily="66" charset="0"/>
            </a:endParaRPr>
          </a:p>
        </p:txBody>
      </p:sp>
      <p:sp>
        <p:nvSpPr>
          <p:cNvPr id="3" name="2 Título"/>
          <p:cNvSpPr>
            <a:spLocks noGrp="1"/>
          </p:cNvSpPr>
          <p:nvPr>
            <p:ph type="title"/>
          </p:nvPr>
        </p:nvSpPr>
        <p:spPr/>
        <p:txBody>
          <a:bodyPr/>
          <a:lstStyle/>
          <a:p>
            <a:r>
              <a:rPr lang="es-CO" dirty="0" smtClean="0">
                <a:solidFill>
                  <a:srgbClr val="00B050"/>
                </a:solidFill>
                <a:latin typeface="Comic Sans MS" pitchFamily="66" charset="0"/>
              </a:rPr>
              <a:t>MATEMATICAS</a:t>
            </a:r>
            <a:endParaRPr lang="es-CO" dirty="0">
              <a:solidFill>
                <a:srgbClr val="00B050"/>
              </a:solidFill>
              <a:latin typeface="Comic Sans MS" pitchFamily="66" charset="0"/>
            </a:endParaRPr>
          </a:p>
        </p:txBody>
      </p:sp>
      <p:pic>
        <p:nvPicPr>
          <p:cNvPr id="5" name="4 Imagen" descr="p003k9hq_640_360.jpg"/>
          <p:cNvPicPr>
            <a:picLocks noChangeAspect="1"/>
          </p:cNvPicPr>
          <p:nvPr/>
        </p:nvPicPr>
        <p:blipFill>
          <a:blip r:embed="rId2" cstate="print"/>
          <a:stretch>
            <a:fillRect/>
          </a:stretch>
        </p:blipFill>
        <p:spPr>
          <a:xfrm>
            <a:off x="4357686" y="4071942"/>
            <a:ext cx="3992562" cy="2245816"/>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505</TotalTime>
  <Words>597</Words>
  <Application>Microsoft Office PowerPoint</Application>
  <PresentationFormat>Presentación en pantalla (4:3)</PresentationFormat>
  <Paragraphs>64</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Concurrencia</vt:lpstr>
      <vt:lpstr>LA  ILUSTRACION</vt:lpstr>
      <vt:lpstr>TODA LA VIDA DE LA SOCIEDAD FUE AFECTADA</vt:lpstr>
      <vt:lpstr>IDEAS</vt:lpstr>
      <vt:lpstr>ATACABA:</vt:lpstr>
      <vt:lpstr>ILUMINISTAS-ILUSTRADOS</vt:lpstr>
      <vt:lpstr>Diapositiva 6</vt:lpstr>
      <vt:lpstr>ENCICLOPEDIA</vt:lpstr>
      <vt:lpstr>La ilustración en las diferentes areas del saber</vt:lpstr>
      <vt:lpstr>MATEMATICAS</vt:lpstr>
      <vt:lpstr>Diapositiva 10</vt:lpstr>
      <vt:lpstr>Diapositiva 11</vt:lpstr>
      <vt:lpstr>Diapositiva 12</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ILLUSTRATION</dc:title>
  <dc:creator>lvallejoc</dc:creator>
  <cp:lastModifiedBy>amsarmientog</cp:lastModifiedBy>
  <cp:revision>40</cp:revision>
  <dcterms:created xsi:type="dcterms:W3CDTF">2011-07-15T13:35:34Z</dcterms:created>
  <dcterms:modified xsi:type="dcterms:W3CDTF">2013-07-31T19:52:11Z</dcterms:modified>
</cp:coreProperties>
</file>