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9" r:id="rId4"/>
    <p:sldId id="280" r:id="rId5"/>
    <p:sldId id="273" r:id="rId6"/>
    <p:sldId id="276" r:id="rId7"/>
    <p:sldId id="277" r:id="rId8"/>
    <p:sldId id="278" r:id="rId9"/>
    <p:sldId id="281" r:id="rId10"/>
    <p:sldId id="282" r:id="rId11"/>
    <p:sldId id="259" r:id="rId12"/>
    <p:sldId id="260" r:id="rId13"/>
    <p:sldId id="274" r:id="rId14"/>
    <p:sldId id="270" r:id="rId15"/>
    <p:sldId id="275" r:id="rId16"/>
    <p:sldId id="258" r:id="rId17"/>
    <p:sldId id="257" r:id="rId18"/>
    <p:sldId id="261" r:id="rId19"/>
    <p:sldId id="262" r:id="rId20"/>
    <p:sldId id="263" r:id="rId21"/>
    <p:sldId id="264" r:id="rId22"/>
    <p:sldId id="265" r:id="rId23"/>
    <p:sldId id="271" r:id="rId24"/>
    <p:sldId id="266" r:id="rId25"/>
    <p:sldId id="267" r:id="rId26"/>
    <p:sldId id="268" r:id="rId27"/>
    <p:sldId id="269"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4660"/>
  </p:normalViewPr>
  <p:slideViewPr>
    <p:cSldViewPr>
      <p:cViewPr>
        <p:scale>
          <a:sx n="80" d="100"/>
          <a:sy n="80" d="100"/>
        </p:scale>
        <p:origin x="114" y="6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4EE13E-733C-4C73-96B1-27695FBF9F91}" type="datetimeFigureOut">
              <a:rPr lang="es-CO" smtClean="0"/>
              <a:pPr/>
              <a:t>12/05/2014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B725143-86F4-44DF-985E-300CF39ED792}"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EE13E-733C-4C73-96B1-27695FBF9F91}" type="datetimeFigureOut">
              <a:rPr lang="es-CO" smtClean="0"/>
              <a:pPr/>
              <a:t>12/05/2014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25143-86F4-44DF-985E-300CF39ED792}"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co/imgres?imgurl=http://www.beyondthebaby.com.au/blog/wp-content/uploads/2010/07/healthy-food.jpg&amp;imgrefurl=http://totallyfergie.com/gallery/healthy-food-pictures-for-children&amp;usg=__RV9EXCGYOhLe7-CwiTEsiOsJhMQ=&amp;h=300&amp;w=300&amp;sz=18&amp;hl=es&amp;start=37&amp;zoom=1&amp;itbs=1&amp;tbnid=V90tjBjdpR7GkM:&amp;tbnh=116&amp;tbnw=116&amp;prev=/search?q=food&amp;start=20&amp;hl=es&amp;sa=N&amp;gbv=2&amp;ndsp=20&amp;biw=1003&amp;bih=569&amp;tbm=isch&amp;ei=NJfETYiTBYXAtgfHm9SrB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slide" Target="slide18.xml"/><Relationship Id="rId7" Type="http://schemas.openxmlformats.org/officeDocument/2006/relationships/slide" Target="slide20.xml"/><Relationship Id="rId12" Type="http://schemas.openxmlformats.org/officeDocument/2006/relationships/slide" Target="slide22.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slide" Target="slide19.xml"/><Relationship Id="rId10" Type="http://schemas.openxmlformats.org/officeDocument/2006/relationships/slide" Target="slide21.xml"/><Relationship Id="rId4" Type="http://schemas.openxmlformats.org/officeDocument/2006/relationships/image" Target="../media/image2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nourishinteractive.com/nutrition-education-printables/category/5-food-groups-kids-healthy-eating-learning-sheets" TargetMode="External"/><Relationship Id="rId2" Type="http://schemas.openxmlformats.org/officeDocument/2006/relationships/hyperlink" Target="http://www.nutritionexplorations.org/kids/nutrition-pyramid.asp" TargetMode="External"/><Relationship Id="rId1" Type="http://schemas.openxmlformats.org/officeDocument/2006/relationships/slideLayout" Target="../slideLayouts/slideLayout2.xml"/><Relationship Id="rId4" Type="http://schemas.openxmlformats.org/officeDocument/2006/relationships/hyperlink" Target="http://www.nourishinteractive.com/nutrition-games/childrens-educational-healthy-food-games/eating-healthy-meals-dietary-habi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co/url?sa=i&amp;rct=j&amp;q=&amp;esrc=s&amp;frm=1&amp;source=images&amp;cd=&amp;cad=rja&amp;uact=8&amp;docid=GLuOrMRj0hyBaM&amp;tbnid=UlKsG4tvrlLadM:&amp;ved=0CAUQjRw&amp;url=http://es.123rf.com/imagenes-de-archivo/chefs_cocinando.html&amp;ei=JZFnU8roDsiV8AH6loCQCg&amp;psig=AFQjCNEUHc71p0wx1EOMjzrNT6iglewOPA&amp;ust=139938266341189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co/url?sa=i&amp;rct=j&amp;q=&amp;esrc=s&amp;frm=1&amp;source=images&amp;cd=&amp;cad=rja&amp;uact=8&amp;docid=xChiT6yXg7uISM&amp;tbnid=NdDThKPv4TilgM:&amp;ved=0CAUQjRw&amp;url=http://funny-pictures.picphotos.net/en-la-cocina-con-el-chef-skrillex/asipasa.com*media*i*891b0892-4b91-11e2-b8a2-3c4a92dfe5a8.medium.jpg/&amp;ei=0otnU9qFJYSP8AG2lYHYBg&amp;psig=AFQjCNHQ4uSKfNHO0VKrflx3V_eRgSXvZw&amp;ust=13993812834684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971600" y="620688"/>
            <a:ext cx="7272808" cy="1944216"/>
          </a:xfrm>
          <a:prstGeom prst="rect">
            <a:avLst/>
          </a:prstGeom>
          <a:noFill/>
          <a:ln w="9525">
            <a:noFill/>
            <a:miter lim="800000"/>
            <a:headEnd/>
            <a:tailEnd/>
          </a:ln>
        </p:spPr>
      </p:pic>
      <p:pic>
        <p:nvPicPr>
          <p:cNvPr id="19461" name="Picture 5" descr="http://t1.gstatic.com/images?q=tbn:ANd9GcTXt_zKTo9cZRlU83kUxutIqzoWGlmTHlR_y9Aab52oOOHLj-E9Fb7db0I">
            <a:hlinkClick r:id="rId3"/>
          </p:cNvPr>
          <p:cNvPicPr>
            <a:picLocks noChangeAspect="1" noChangeArrowheads="1"/>
          </p:cNvPicPr>
          <p:nvPr/>
        </p:nvPicPr>
        <p:blipFill>
          <a:blip r:embed="rId4" cstate="print"/>
          <a:srcRect/>
          <a:stretch>
            <a:fillRect/>
          </a:stretch>
        </p:blipFill>
        <p:spPr bwMode="auto">
          <a:xfrm>
            <a:off x="3419872" y="3068960"/>
            <a:ext cx="3240360" cy="3240363"/>
          </a:xfrm>
          <a:prstGeom prst="rect">
            <a:avLst/>
          </a:prstGeom>
        </p:spPr>
        <p:style>
          <a:lnRef idx="1">
            <a:schemeClr val="accent1"/>
          </a:lnRef>
          <a:fillRef idx="2">
            <a:schemeClr val="accent1"/>
          </a:fillRef>
          <a:effectRef idx="1">
            <a:schemeClr val="accent1"/>
          </a:effectRef>
          <a:fontRef idx="minor">
            <a:schemeClr val="dk1"/>
          </a:fontRef>
        </p:style>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980728"/>
            <a:ext cx="7772400" cy="1470025"/>
          </a:xfrm>
        </p:spPr>
        <p:txBody>
          <a:bodyPr/>
          <a:lstStyle/>
          <a:p>
            <a:r>
              <a:rPr lang="es-CO" dirty="0" err="1" smtClean="0"/>
              <a:t>The</a:t>
            </a:r>
            <a:r>
              <a:rPr lang="es-CO" dirty="0" smtClean="0"/>
              <a:t> </a:t>
            </a:r>
            <a:r>
              <a:rPr lang="es-CO" dirty="0" err="1" smtClean="0"/>
              <a:t>food</a:t>
            </a:r>
            <a:r>
              <a:rPr lang="es-CO" dirty="0" smtClean="0"/>
              <a:t> </a:t>
            </a:r>
            <a:r>
              <a:rPr lang="es-CO" dirty="0" err="1" smtClean="0"/>
              <a:t>pyramid</a:t>
            </a:r>
            <a:r>
              <a:rPr lang="es-CO" dirty="0" smtClean="0"/>
              <a:t> </a:t>
            </a:r>
            <a:endParaRPr lang="es-CO" dirty="0"/>
          </a:p>
        </p:txBody>
      </p:sp>
      <p:pic>
        <p:nvPicPr>
          <p:cNvPr id="6" name="5 Imagen"/>
          <p:cNvPicPr/>
          <p:nvPr/>
        </p:nvPicPr>
        <p:blipFill>
          <a:blip r:embed="rId2" cstate="print"/>
          <a:srcRect/>
          <a:stretch>
            <a:fillRect/>
          </a:stretch>
        </p:blipFill>
        <p:spPr bwMode="auto">
          <a:xfrm>
            <a:off x="1547664" y="2204864"/>
            <a:ext cx="5400600" cy="417646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8352928" cy="5040560"/>
          </a:xfrm>
        </p:spPr>
        <p:txBody>
          <a:bodyPr>
            <a:normAutofit fontScale="77500" lnSpcReduction="20000"/>
          </a:bodyPr>
          <a:lstStyle/>
          <a:p>
            <a:r>
              <a:rPr lang="en-US" dirty="0">
                <a:solidFill>
                  <a:schemeClr val="tx2"/>
                </a:solidFill>
              </a:rPr>
              <a:t>The Food Guide Pyramid is one way for people to understand how to eat healthy. A rainbow of colored, vertical stripes represents the five food groups plus fats and oils. Here's what the colors stand for:</a:t>
            </a:r>
            <a:endParaRPr lang="es-CO" dirty="0">
              <a:solidFill>
                <a:schemeClr val="tx2"/>
              </a:solidFill>
            </a:endParaRPr>
          </a:p>
          <a:p>
            <a:r>
              <a:rPr lang="en-US" dirty="0">
                <a:solidFill>
                  <a:schemeClr val="tx2"/>
                </a:solidFill>
              </a:rPr>
              <a:t>The U.S. Department of Agriculture (USDA) changed the Pyramid in 2005 because they wanted to do a better job of telling Americans how to be healthy. The agency later released a special version for kids. Notice the hiker climbing up the side? That's a way of showing kids how important it is to </a:t>
            </a:r>
            <a:r>
              <a:rPr lang="en-US" b="1" i="1" dirty="0">
                <a:solidFill>
                  <a:schemeClr val="tx2"/>
                </a:solidFill>
              </a:rPr>
              <a:t>exercise</a:t>
            </a:r>
            <a:r>
              <a:rPr lang="en-US" dirty="0">
                <a:solidFill>
                  <a:schemeClr val="tx2"/>
                </a:solidFill>
              </a:rPr>
              <a:t> and be active every day. In other words, play a lot! The steps are also a way of saying that you can make changes little by little to be healthier. One step at a time, get it</a:t>
            </a:r>
            <a:r>
              <a:rPr lang="en-US" dirty="0" smtClean="0">
                <a:solidFill>
                  <a:schemeClr val="tx2"/>
                </a:solidFill>
              </a:rPr>
              <a:t>?</a:t>
            </a:r>
            <a:endParaRPr lang="es-CO" dirty="0">
              <a:solidFill>
                <a:schemeClr val="tx2"/>
              </a:solidFill>
            </a:endParaRPr>
          </a:p>
        </p:txBody>
      </p:sp>
      <p:pic>
        <p:nvPicPr>
          <p:cNvPr id="4" name="3 Imagen"/>
          <p:cNvPicPr/>
          <p:nvPr/>
        </p:nvPicPr>
        <p:blipFill>
          <a:blip r:embed="rId2" cstate="print"/>
          <a:srcRect/>
          <a:stretch>
            <a:fillRect/>
          </a:stretch>
        </p:blipFill>
        <p:spPr bwMode="auto">
          <a:xfrm>
            <a:off x="1547664" y="260648"/>
            <a:ext cx="6120680" cy="79208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n-US" b="1" dirty="0" smtClean="0">
                <a:solidFill>
                  <a:schemeClr val="tx2"/>
                </a:solidFill>
              </a:rPr>
              <a:t>The Pyramid Speaks</a:t>
            </a:r>
            <a:endParaRPr lang="es-CO" dirty="0">
              <a:solidFill>
                <a:schemeClr val="tx2"/>
              </a:solidFill>
            </a:endParaRPr>
          </a:p>
        </p:txBody>
      </p:sp>
      <p:sp>
        <p:nvSpPr>
          <p:cNvPr id="3" name="2 Marcador de contenido"/>
          <p:cNvSpPr>
            <a:spLocks noGrp="1"/>
          </p:cNvSpPr>
          <p:nvPr>
            <p:ph idx="1"/>
          </p:nvPr>
        </p:nvSpPr>
        <p:spPr>
          <a:xfrm>
            <a:off x="467544" y="1052736"/>
            <a:ext cx="8496944" cy="5472608"/>
          </a:xfrm>
        </p:spPr>
        <p:txBody>
          <a:bodyPr>
            <a:noAutofit/>
          </a:bodyPr>
          <a:lstStyle/>
          <a:p>
            <a:r>
              <a:rPr lang="en-US" sz="2000" dirty="0" smtClean="0">
                <a:solidFill>
                  <a:schemeClr val="tx2"/>
                </a:solidFill>
              </a:rPr>
              <a:t>Let's </a:t>
            </a:r>
            <a:r>
              <a:rPr lang="en-US" sz="2000" dirty="0">
                <a:solidFill>
                  <a:schemeClr val="tx2"/>
                </a:solidFill>
              </a:rPr>
              <a:t>look at some of the </a:t>
            </a:r>
            <a:r>
              <a:rPr lang="en-US" sz="2000" dirty="0" smtClean="0">
                <a:solidFill>
                  <a:schemeClr val="tx2"/>
                </a:solidFill>
              </a:rPr>
              <a:t>other</a:t>
            </a:r>
          </a:p>
          <a:p>
            <a:pPr>
              <a:buNone/>
            </a:pPr>
            <a:r>
              <a:rPr lang="en-US" sz="2000" dirty="0" smtClean="0">
                <a:solidFill>
                  <a:schemeClr val="tx2"/>
                </a:solidFill>
              </a:rPr>
              <a:t>	messages </a:t>
            </a:r>
            <a:r>
              <a:rPr lang="en-US" sz="2000" dirty="0">
                <a:solidFill>
                  <a:schemeClr val="tx2"/>
                </a:solidFill>
              </a:rPr>
              <a:t>this symbol is trying </a:t>
            </a:r>
            <a:r>
              <a:rPr lang="en-US" sz="2000" dirty="0" smtClean="0">
                <a:solidFill>
                  <a:schemeClr val="tx2"/>
                </a:solidFill>
              </a:rPr>
              <a:t>to</a:t>
            </a:r>
          </a:p>
          <a:p>
            <a:pPr>
              <a:buNone/>
            </a:pPr>
            <a:r>
              <a:rPr lang="en-US" sz="2000" dirty="0" smtClean="0">
                <a:solidFill>
                  <a:schemeClr val="tx2"/>
                </a:solidFill>
              </a:rPr>
              <a:t>	send:</a:t>
            </a:r>
          </a:p>
          <a:p>
            <a:pPr>
              <a:buNone/>
            </a:pPr>
            <a:endParaRPr lang="en-US" sz="2000" dirty="0" smtClean="0">
              <a:solidFill>
                <a:schemeClr val="tx2"/>
              </a:solidFill>
            </a:endParaRPr>
          </a:p>
          <a:p>
            <a:pPr lvl="0"/>
            <a:r>
              <a:rPr lang="en-US" sz="2000" b="1" dirty="0" smtClean="0">
                <a:solidFill>
                  <a:schemeClr val="tx2"/>
                </a:solidFill>
              </a:rPr>
              <a:t>Eat </a:t>
            </a:r>
            <a:r>
              <a:rPr lang="en-US" sz="2000" b="1" dirty="0">
                <a:solidFill>
                  <a:schemeClr val="tx2"/>
                </a:solidFill>
              </a:rPr>
              <a:t>a</a:t>
            </a:r>
            <a:r>
              <a:rPr lang="en-US" sz="2000" dirty="0">
                <a:solidFill>
                  <a:schemeClr val="tx2"/>
                </a:solidFill>
              </a:rPr>
              <a:t> </a:t>
            </a:r>
            <a:r>
              <a:rPr lang="en-US" sz="2000" b="1" dirty="0">
                <a:solidFill>
                  <a:schemeClr val="tx2"/>
                </a:solidFill>
              </a:rPr>
              <a:t>variety</a:t>
            </a:r>
            <a:r>
              <a:rPr lang="en-US" sz="2000" dirty="0">
                <a:solidFill>
                  <a:schemeClr val="tx2"/>
                </a:solidFill>
              </a:rPr>
              <a:t> </a:t>
            </a:r>
            <a:r>
              <a:rPr lang="en-US" sz="2000" b="1" dirty="0">
                <a:solidFill>
                  <a:schemeClr val="tx2"/>
                </a:solidFill>
              </a:rPr>
              <a:t>of foods.</a:t>
            </a:r>
            <a:r>
              <a:rPr lang="en-US" sz="2000" dirty="0">
                <a:solidFill>
                  <a:schemeClr val="tx2"/>
                </a:solidFill>
              </a:rPr>
              <a:t> </a:t>
            </a:r>
            <a:endParaRPr lang="en-US" sz="2000" dirty="0" smtClean="0">
              <a:solidFill>
                <a:schemeClr val="tx2"/>
              </a:solidFill>
            </a:endParaRPr>
          </a:p>
          <a:p>
            <a:pPr lvl="0">
              <a:buNone/>
            </a:pPr>
            <a:r>
              <a:rPr lang="en-US" sz="2000" dirty="0" smtClean="0">
                <a:solidFill>
                  <a:schemeClr val="tx2"/>
                </a:solidFill>
              </a:rPr>
              <a:t>	A </a:t>
            </a:r>
            <a:r>
              <a:rPr lang="en-US" sz="2000" dirty="0">
                <a:solidFill>
                  <a:schemeClr val="tx2"/>
                </a:solidFill>
              </a:rPr>
              <a:t>balanced diet is one that </a:t>
            </a:r>
            <a:endParaRPr lang="en-US" sz="2000" dirty="0" smtClean="0">
              <a:solidFill>
                <a:schemeClr val="tx2"/>
              </a:solidFill>
            </a:endParaRPr>
          </a:p>
          <a:p>
            <a:pPr lvl="0">
              <a:buNone/>
            </a:pPr>
            <a:r>
              <a:rPr lang="en-US" sz="2000" dirty="0" smtClean="0">
                <a:solidFill>
                  <a:schemeClr val="tx2"/>
                </a:solidFill>
              </a:rPr>
              <a:t>	includes </a:t>
            </a:r>
            <a:r>
              <a:rPr lang="en-US" sz="2000" dirty="0">
                <a:solidFill>
                  <a:schemeClr val="tx2"/>
                </a:solidFill>
              </a:rPr>
              <a:t>all the food groups. </a:t>
            </a:r>
            <a:endParaRPr lang="en-US" sz="2000" dirty="0" smtClean="0">
              <a:solidFill>
                <a:schemeClr val="tx2"/>
              </a:solidFill>
            </a:endParaRPr>
          </a:p>
          <a:p>
            <a:pPr lvl="0">
              <a:buNone/>
            </a:pPr>
            <a:r>
              <a:rPr lang="en-US" sz="2000" dirty="0" smtClean="0">
                <a:solidFill>
                  <a:schemeClr val="tx2"/>
                </a:solidFill>
              </a:rPr>
              <a:t>	In </a:t>
            </a:r>
            <a:r>
              <a:rPr lang="en-US" sz="2000" dirty="0">
                <a:solidFill>
                  <a:schemeClr val="tx2"/>
                </a:solidFill>
              </a:rPr>
              <a:t>other words, have foods </a:t>
            </a:r>
            <a:r>
              <a:rPr lang="en-US" sz="2000" dirty="0" smtClean="0">
                <a:solidFill>
                  <a:schemeClr val="tx2"/>
                </a:solidFill>
              </a:rPr>
              <a:t>from</a:t>
            </a:r>
          </a:p>
          <a:p>
            <a:pPr lvl="0">
              <a:buNone/>
            </a:pPr>
            <a:r>
              <a:rPr lang="en-US" sz="2000" dirty="0" smtClean="0">
                <a:solidFill>
                  <a:schemeClr val="tx2"/>
                </a:solidFill>
              </a:rPr>
              <a:t>	every </a:t>
            </a:r>
            <a:r>
              <a:rPr lang="en-US" sz="2000" dirty="0">
                <a:solidFill>
                  <a:schemeClr val="tx2"/>
                </a:solidFill>
              </a:rPr>
              <a:t>color, every day</a:t>
            </a:r>
            <a:r>
              <a:rPr lang="en-US" sz="2000" dirty="0" smtClean="0">
                <a:solidFill>
                  <a:schemeClr val="tx2"/>
                </a:solidFill>
              </a:rPr>
              <a:t>.</a:t>
            </a:r>
          </a:p>
          <a:p>
            <a:pPr lvl="0">
              <a:buNone/>
            </a:pPr>
            <a:endParaRPr lang="es-CO" sz="2000" dirty="0">
              <a:solidFill>
                <a:schemeClr val="tx2"/>
              </a:solidFill>
            </a:endParaRPr>
          </a:p>
          <a:p>
            <a:pPr lvl="0"/>
            <a:r>
              <a:rPr lang="en-US" sz="2000" b="1" dirty="0">
                <a:solidFill>
                  <a:schemeClr val="tx2"/>
                </a:solidFill>
              </a:rPr>
              <a:t>Eat less of some foods, and more of others.</a:t>
            </a:r>
            <a:r>
              <a:rPr lang="en-US" sz="2000" dirty="0">
                <a:solidFill>
                  <a:schemeClr val="tx2"/>
                </a:solidFill>
              </a:rPr>
              <a:t> You can see that the bands for meat and protein (purple) and oils (yellow) are skinnier than the others. That's because you need less of those kinds of foods than you do of fruits, vegetables, grains, and dairy foods.</a:t>
            </a:r>
            <a:endParaRPr lang="es-CO" sz="2000" dirty="0">
              <a:solidFill>
                <a:schemeClr val="tx2"/>
              </a:solidFill>
            </a:endParaRPr>
          </a:p>
          <a:p>
            <a:pPr lvl="0">
              <a:buNone/>
            </a:pPr>
            <a:r>
              <a:rPr lang="en-US" sz="2000" dirty="0" smtClean="0">
                <a:solidFill>
                  <a:schemeClr val="tx2"/>
                </a:solidFill>
              </a:rPr>
              <a:t> </a:t>
            </a:r>
            <a:endParaRPr lang="es-CO" sz="2000" dirty="0" smtClean="0">
              <a:solidFill>
                <a:schemeClr val="tx2"/>
              </a:solidFill>
            </a:endParaRPr>
          </a:p>
          <a:p>
            <a:endParaRPr lang="es-CO" sz="2000" dirty="0">
              <a:solidFill>
                <a:schemeClr val="tx2"/>
              </a:solidFill>
            </a:endParaRPr>
          </a:p>
        </p:txBody>
      </p:sp>
      <p:pic>
        <p:nvPicPr>
          <p:cNvPr id="6" name="5 Imagen"/>
          <p:cNvPicPr/>
          <p:nvPr/>
        </p:nvPicPr>
        <p:blipFill>
          <a:blip r:embed="rId2" cstate="print"/>
          <a:srcRect/>
          <a:stretch>
            <a:fillRect/>
          </a:stretch>
        </p:blipFill>
        <p:spPr bwMode="auto">
          <a:xfrm>
            <a:off x="4970394" y="1196752"/>
            <a:ext cx="4032448" cy="3384376"/>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75853"/>
            <a:ext cx="8507288" cy="5289451"/>
          </a:xfrm>
        </p:spPr>
        <p:txBody>
          <a:bodyPr>
            <a:noAutofit/>
          </a:bodyPr>
          <a:lstStyle/>
          <a:p>
            <a:pPr lvl="2">
              <a:buNone/>
            </a:pPr>
            <a:r>
              <a:rPr lang="en-US" sz="2000" dirty="0" smtClean="0">
                <a:solidFill>
                  <a:schemeClr val="tx2"/>
                </a:solidFill>
              </a:rPr>
              <a:t>				You also can see the bands start out 			wider and get thinner as they 				approach the top.</a:t>
            </a:r>
          </a:p>
          <a:p>
            <a:pPr lvl="0">
              <a:buNone/>
            </a:pPr>
            <a:r>
              <a:rPr lang="en-US" sz="2000" dirty="0" smtClean="0">
                <a:solidFill>
                  <a:schemeClr val="tx2"/>
                </a:solidFill>
              </a:rPr>
              <a:t>	 </a:t>
            </a:r>
          </a:p>
          <a:p>
            <a:pPr lvl="0">
              <a:buNone/>
            </a:pPr>
            <a:r>
              <a:rPr lang="en-US" sz="2000" dirty="0" smtClean="0">
                <a:solidFill>
                  <a:schemeClr val="tx2"/>
                </a:solidFill>
              </a:rPr>
              <a:t>					That's designed to show you that not 				all foods are created equal, even 					within a healthy food group like 					fruit. For instance, apple pie would 					be in that thin part of the fruit band 				because it has a lot of added sugar 					and fat. A whole apple — crunch! — </a:t>
            </a:r>
          </a:p>
          <a:p>
            <a:pPr lvl="0">
              <a:buNone/>
            </a:pPr>
            <a:endParaRPr lang="en-US" sz="2000" dirty="0" smtClean="0">
              <a:solidFill>
                <a:schemeClr val="tx2"/>
              </a:solidFill>
            </a:endParaRPr>
          </a:p>
          <a:p>
            <a:pPr lvl="0">
              <a:buNone/>
            </a:pPr>
            <a:r>
              <a:rPr lang="en-US" sz="2000" dirty="0" smtClean="0">
                <a:solidFill>
                  <a:schemeClr val="tx2"/>
                </a:solidFill>
              </a:rPr>
              <a:t>	would be down in the wide part because you can eat more of those within a healthy diet.</a:t>
            </a:r>
            <a:endParaRPr lang="es-CO" sz="2000" dirty="0" smtClean="0">
              <a:solidFill>
                <a:schemeClr val="tx2"/>
              </a:solidFill>
            </a:endParaRPr>
          </a:p>
          <a:p>
            <a:endParaRPr lang="es-CO" sz="2000" dirty="0">
              <a:solidFill>
                <a:schemeClr val="tx2"/>
              </a:solidFill>
            </a:endParaRPr>
          </a:p>
        </p:txBody>
      </p:sp>
      <p:pic>
        <p:nvPicPr>
          <p:cNvPr id="4" name="3 Imagen"/>
          <p:cNvPicPr/>
          <p:nvPr/>
        </p:nvPicPr>
        <p:blipFill>
          <a:blip r:embed="rId2" cstate="print"/>
          <a:srcRect/>
          <a:stretch>
            <a:fillRect/>
          </a:stretch>
        </p:blipFill>
        <p:spPr bwMode="auto">
          <a:xfrm>
            <a:off x="323528" y="548680"/>
            <a:ext cx="3744416" cy="381642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20688"/>
            <a:ext cx="5184576" cy="5616624"/>
          </a:xfrm>
        </p:spPr>
        <p:txBody>
          <a:bodyPr>
            <a:noAutofit/>
          </a:bodyPr>
          <a:lstStyle/>
          <a:p>
            <a:pPr lvl="0"/>
            <a:r>
              <a:rPr lang="en-US" sz="2500" b="1" dirty="0" smtClean="0">
                <a:solidFill>
                  <a:schemeClr val="tx2">
                    <a:lumMod val="75000"/>
                  </a:schemeClr>
                </a:solidFill>
              </a:rPr>
              <a:t>Every color Every day: </a:t>
            </a:r>
            <a:r>
              <a:rPr lang="en-US" sz="2500" dirty="0" smtClean="0">
                <a:solidFill>
                  <a:schemeClr val="tx2">
                    <a:lumMod val="75000"/>
                  </a:schemeClr>
                </a:solidFill>
              </a:rPr>
              <a:t>The colors orange, green, red, yellow, blue, and purple represent the five different food groups plus oils. Remember to eat foods from all foods group every day. </a:t>
            </a:r>
          </a:p>
          <a:p>
            <a:pPr lvl="0">
              <a:buNone/>
            </a:pPr>
            <a:endParaRPr lang="es-CO" sz="2500" dirty="0" smtClean="0">
              <a:solidFill>
                <a:schemeClr val="tx2">
                  <a:lumMod val="75000"/>
                </a:schemeClr>
              </a:solidFill>
            </a:endParaRPr>
          </a:p>
          <a:p>
            <a:pPr lvl="0"/>
            <a:r>
              <a:rPr lang="en-US" sz="2500" b="1" dirty="0" smtClean="0">
                <a:solidFill>
                  <a:schemeClr val="tx2">
                    <a:lumMod val="75000"/>
                  </a:schemeClr>
                </a:solidFill>
              </a:rPr>
              <a:t>Make choices that are right for you:</a:t>
            </a:r>
            <a:r>
              <a:rPr lang="en-US" sz="2500" dirty="0" smtClean="0">
                <a:solidFill>
                  <a:schemeClr val="tx2">
                    <a:lumMod val="75000"/>
                  </a:schemeClr>
                </a:solidFill>
              </a:rPr>
              <a:t> </a:t>
            </a:r>
            <a:r>
              <a:rPr lang="en-US" sz="2500" i="1" dirty="0" smtClean="0">
                <a:solidFill>
                  <a:schemeClr val="tx2">
                    <a:lumMod val="75000"/>
                  </a:schemeClr>
                </a:solidFill>
              </a:rPr>
              <a:t>MyPyramid.gov</a:t>
            </a:r>
            <a:r>
              <a:rPr lang="en-US" sz="2500" dirty="0" smtClean="0">
                <a:solidFill>
                  <a:schemeClr val="tx2">
                    <a:lumMod val="75000"/>
                  </a:schemeClr>
                </a:solidFill>
              </a:rPr>
              <a:t> is a Web site that will give everyone in the family personal ideas on how to eat better and exercise more.</a:t>
            </a:r>
            <a:endParaRPr lang="es-CO" sz="2500" dirty="0" smtClean="0">
              <a:solidFill>
                <a:schemeClr val="tx2">
                  <a:lumMod val="75000"/>
                </a:schemeClr>
              </a:solidFill>
            </a:endParaRPr>
          </a:p>
          <a:p>
            <a:endParaRPr lang="es-CO" sz="2500" dirty="0">
              <a:solidFill>
                <a:schemeClr val="tx2">
                  <a:lumMod val="75000"/>
                </a:schemeClr>
              </a:solidFill>
            </a:endParaRPr>
          </a:p>
        </p:txBody>
      </p:sp>
      <p:pic>
        <p:nvPicPr>
          <p:cNvPr id="4" name="3 Imagen"/>
          <p:cNvPicPr/>
          <p:nvPr/>
        </p:nvPicPr>
        <p:blipFill>
          <a:blip r:embed="rId2" cstate="print"/>
          <a:srcRect/>
          <a:stretch>
            <a:fillRect/>
          </a:stretch>
        </p:blipFill>
        <p:spPr bwMode="auto">
          <a:xfrm>
            <a:off x="5508104" y="1268760"/>
            <a:ext cx="3472448" cy="331236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67944" y="1052736"/>
            <a:ext cx="4762872" cy="4709120"/>
          </a:xfrm>
        </p:spPr>
        <p:txBody>
          <a:bodyPr/>
          <a:lstStyle/>
          <a:p>
            <a:pPr lvl="0"/>
            <a:r>
              <a:rPr lang="en-US" b="1" dirty="0" smtClean="0">
                <a:solidFill>
                  <a:schemeClr val="tx2">
                    <a:lumMod val="75000"/>
                  </a:schemeClr>
                </a:solidFill>
              </a:rPr>
              <a:t>Take one step at a time: </a:t>
            </a:r>
            <a:r>
              <a:rPr lang="en-US" dirty="0" smtClean="0">
                <a:solidFill>
                  <a:schemeClr val="tx2">
                    <a:lumMod val="75000"/>
                  </a:schemeClr>
                </a:solidFill>
              </a:rPr>
              <a:t>You don’t need to change overnight what you eat and how you exercise. Just start with one new, good thing, and add a new one every day. </a:t>
            </a:r>
            <a:endParaRPr lang="es-CO" dirty="0" smtClean="0">
              <a:solidFill>
                <a:schemeClr val="tx2">
                  <a:lumMod val="75000"/>
                </a:schemeClr>
              </a:solidFill>
            </a:endParaRPr>
          </a:p>
          <a:p>
            <a:endParaRPr lang="es-CO" dirty="0"/>
          </a:p>
        </p:txBody>
      </p:sp>
      <p:pic>
        <p:nvPicPr>
          <p:cNvPr id="4" name="3 Imagen"/>
          <p:cNvPicPr/>
          <p:nvPr/>
        </p:nvPicPr>
        <p:blipFill>
          <a:blip r:embed="rId2" cstate="print"/>
          <a:srcRect/>
          <a:stretch>
            <a:fillRect/>
          </a:stretch>
        </p:blipFill>
        <p:spPr bwMode="auto">
          <a:xfrm>
            <a:off x="395536" y="1484784"/>
            <a:ext cx="3760480" cy="345638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404664"/>
            <a:ext cx="8153400" cy="4791075"/>
          </a:xfrm>
          <a:prstGeom prst="rect">
            <a:avLst/>
          </a:prstGeom>
          <a:noFill/>
          <a:ln w="9525">
            <a:noFill/>
            <a:miter lim="800000"/>
            <a:headEnd/>
            <a:tailEnd/>
          </a:ln>
        </p:spPr>
      </p:pic>
      <p:pic>
        <p:nvPicPr>
          <p:cNvPr id="1027" name="Picture 3">
            <a:hlinkClick r:id="rId3" action="ppaction://hlinksldjump"/>
          </p:cNvPr>
          <p:cNvPicPr>
            <a:picLocks noChangeAspect="1" noChangeArrowheads="1"/>
          </p:cNvPicPr>
          <p:nvPr/>
        </p:nvPicPr>
        <p:blipFill>
          <a:blip r:embed="rId4" cstate="print"/>
          <a:srcRect/>
          <a:stretch>
            <a:fillRect/>
          </a:stretch>
        </p:blipFill>
        <p:spPr bwMode="auto">
          <a:xfrm>
            <a:off x="1907704" y="5229200"/>
            <a:ext cx="1752600" cy="514350"/>
          </a:xfrm>
          <a:prstGeom prst="rect">
            <a:avLst/>
          </a:prstGeom>
          <a:noFill/>
          <a:ln w="9525">
            <a:noFill/>
            <a:miter lim="800000"/>
            <a:headEnd/>
            <a:tailEnd/>
          </a:ln>
        </p:spPr>
      </p:pic>
      <p:pic>
        <p:nvPicPr>
          <p:cNvPr id="1028" name="Picture 4">
            <a:hlinkClick r:id="rId5" action="ppaction://hlinksldjump"/>
          </p:cNvPr>
          <p:cNvPicPr>
            <a:picLocks noChangeAspect="1" noChangeArrowheads="1"/>
          </p:cNvPicPr>
          <p:nvPr/>
        </p:nvPicPr>
        <p:blipFill>
          <a:blip r:embed="rId6" cstate="print"/>
          <a:srcRect/>
          <a:stretch>
            <a:fillRect/>
          </a:stretch>
        </p:blipFill>
        <p:spPr bwMode="auto">
          <a:xfrm>
            <a:off x="3703712" y="5229200"/>
            <a:ext cx="1409700" cy="504825"/>
          </a:xfrm>
          <a:prstGeom prst="rect">
            <a:avLst/>
          </a:prstGeom>
          <a:noFill/>
          <a:ln w="9525">
            <a:noFill/>
            <a:miter lim="800000"/>
            <a:headEnd/>
            <a:tailEnd/>
          </a:ln>
        </p:spPr>
      </p:pic>
      <p:pic>
        <p:nvPicPr>
          <p:cNvPr id="1029" name="Picture 5">
            <a:hlinkClick r:id="rId7" action="ppaction://hlinksldjump"/>
          </p:cNvPr>
          <p:cNvPicPr>
            <a:picLocks noChangeAspect="1" noChangeArrowheads="1"/>
          </p:cNvPicPr>
          <p:nvPr/>
        </p:nvPicPr>
        <p:blipFill>
          <a:blip r:embed="rId8" cstate="print"/>
          <a:srcRect/>
          <a:stretch>
            <a:fillRect/>
          </a:stretch>
        </p:blipFill>
        <p:spPr bwMode="auto">
          <a:xfrm>
            <a:off x="5174352" y="5229200"/>
            <a:ext cx="1000125" cy="504825"/>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6212944" y="5229200"/>
            <a:ext cx="161925" cy="533400"/>
          </a:xfrm>
          <a:prstGeom prst="rect">
            <a:avLst/>
          </a:prstGeom>
          <a:noFill/>
          <a:ln w="9525">
            <a:noFill/>
            <a:miter lim="800000"/>
            <a:headEnd/>
            <a:tailEnd/>
          </a:ln>
        </p:spPr>
      </p:pic>
      <p:pic>
        <p:nvPicPr>
          <p:cNvPr id="1031" name="Picture 7">
            <a:hlinkClick r:id="rId10" action="ppaction://hlinksldjump"/>
          </p:cNvPr>
          <p:cNvPicPr>
            <a:picLocks noChangeAspect="1" noChangeArrowheads="1"/>
          </p:cNvPicPr>
          <p:nvPr/>
        </p:nvPicPr>
        <p:blipFill>
          <a:blip r:embed="rId11" cstate="print"/>
          <a:srcRect/>
          <a:stretch>
            <a:fillRect/>
          </a:stretch>
        </p:blipFill>
        <p:spPr bwMode="auto">
          <a:xfrm>
            <a:off x="6433044" y="5229201"/>
            <a:ext cx="1436084" cy="504056"/>
          </a:xfrm>
          <a:prstGeom prst="rect">
            <a:avLst/>
          </a:prstGeom>
          <a:noFill/>
          <a:ln w="9525">
            <a:noFill/>
            <a:miter lim="800000"/>
            <a:headEnd/>
            <a:tailEnd/>
          </a:ln>
        </p:spPr>
      </p:pic>
      <p:pic>
        <p:nvPicPr>
          <p:cNvPr id="1032" name="Picture 8">
            <a:hlinkClick r:id="rId12" action="ppaction://hlinksldjump"/>
          </p:cNvPr>
          <p:cNvPicPr>
            <a:picLocks noChangeAspect="1" noChangeArrowheads="1"/>
          </p:cNvPicPr>
          <p:nvPr/>
        </p:nvPicPr>
        <p:blipFill>
          <a:blip r:embed="rId13" cstate="print"/>
          <a:srcRect/>
          <a:stretch>
            <a:fillRect/>
          </a:stretch>
        </p:blipFill>
        <p:spPr bwMode="auto">
          <a:xfrm>
            <a:off x="7922840" y="5229200"/>
            <a:ext cx="609600" cy="5143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755576" y="476672"/>
            <a:ext cx="7848872" cy="585769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8229600" cy="4525963"/>
          </a:xfrm>
        </p:spPr>
        <p:txBody>
          <a:bodyPr>
            <a:noAutofit/>
          </a:bodyPr>
          <a:lstStyle/>
          <a:p>
            <a:pPr>
              <a:buNone/>
            </a:pPr>
            <a:r>
              <a:rPr lang="en-US" sz="2200" dirty="0" smtClean="0">
                <a:solidFill>
                  <a:schemeClr val="tx2">
                    <a:lumMod val="75000"/>
                  </a:schemeClr>
                </a:solidFill>
              </a:rPr>
              <a:t>	Grain </a:t>
            </a:r>
            <a:r>
              <a:rPr lang="en-US" sz="2200" dirty="0">
                <a:solidFill>
                  <a:schemeClr val="tx2">
                    <a:lumMod val="75000"/>
                  </a:schemeClr>
                </a:solidFill>
              </a:rPr>
              <a:t>Group foods give us carbohydrates (car-</a:t>
            </a:r>
            <a:r>
              <a:rPr lang="en-US" sz="2200" dirty="0" err="1">
                <a:solidFill>
                  <a:schemeClr val="tx2">
                    <a:lumMod val="75000"/>
                  </a:schemeClr>
                </a:solidFill>
              </a:rPr>
              <a:t>bo</a:t>
            </a:r>
            <a:r>
              <a:rPr lang="en-US" sz="2200" dirty="0">
                <a:solidFill>
                  <a:schemeClr val="tx2">
                    <a:lumMod val="75000"/>
                  </a:schemeClr>
                </a:solidFill>
              </a:rPr>
              <a:t>-hi-</a:t>
            </a:r>
            <a:r>
              <a:rPr lang="en-US" sz="2200" dirty="0" err="1">
                <a:solidFill>
                  <a:schemeClr val="tx2">
                    <a:lumMod val="75000"/>
                  </a:schemeClr>
                </a:solidFill>
              </a:rPr>
              <a:t>drate</a:t>
            </a:r>
            <a:r>
              <a:rPr lang="en-US" sz="2200" dirty="0">
                <a:solidFill>
                  <a:schemeClr val="tx2">
                    <a:lumMod val="75000"/>
                  </a:schemeClr>
                </a:solidFill>
              </a:rPr>
              <a:t>). Carbohydrates give us the energy we need to play, learn, sleep and keep our bodies running 24-7!</a:t>
            </a:r>
            <a:endParaRPr lang="es-CO" sz="2200" dirty="0">
              <a:solidFill>
                <a:schemeClr val="tx2">
                  <a:lumMod val="75000"/>
                </a:schemeClr>
              </a:solidFill>
            </a:endParaRPr>
          </a:p>
          <a:p>
            <a:pPr>
              <a:buNone/>
            </a:pPr>
            <a:r>
              <a:rPr lang="en-US" sz="2200" dirty="0" smtClean="0">
                <a:solidFill>
                  <a:schemeClr val="tx2">
                    <a:lumMod val="75000"/>
                  </a:schemeClr>
                </a:solidFill>
              </a:rPr>
              <a:t>	Grain </a:t>
            </a:r>
            <a:r>
              <a:rPr lang="en-US" sz="2200" dirty="0">
                <a:solidFill>
                  <a:schemeClr val="tx2">
                    <a:lumMod val="75000"/>
                  </a:schemeClr>
                </a:solidFill>
              </a:rPr>
              <a:t>Group Foods come from many different grain plants: wheat, oats, rye, barley and rice. "Whole-grains" like whole-wheat bread, also provide fiber and other substances that help keep us healthy. Fiber also helps us digest our food.</a:t>
            </a:r>
            <a:endParaRPr lang="es-CO" sz="2200" dirty="0">
              <a:solidFill>
                <a:schemeClr val="tx2">
                  <a:lumMod val="75000"/>
                </a:schemeClr>
              </a:solidFill>
            </a:endParaRPr>
          </a:p>
          <a:p>
            <a:pPr>
              <a:buNone/>
            </a:pPr>
            <a:r>
              <a:rPr lang="en-US" sz="2200" b="1" dirty="0">
                <a:solidFill>
                  <a:schemeClr val="tx2">
                    <a:lumMod val="75000"/>
                  </a:schemeClr>
                </a:solidFill>
              </a:rPr>
              <a:t>Try to choose whole-grain foods from this group.</a:t>
            </a:r>
            <a:endParaRPr lang="es-CO" sz="2200" dirty="0">
              <a:solidFill>
                <a:schemeClr val="tx2">
                  <a:lumMod val="75000"/>
                </a:schemeClr>
              </a:solidFill>
            </a:endParaRPr>
          </a:p>
          <a:p>
            <a:pPr>
              <a:buNone/>
            </a:pPr>
            <a:r>
              <a:rPr lang="en-US" sz="2200" b="1" dirty="0">
                <a:solidFill>
                  <a:schemeClr val="tx2">
                    <a:lumMod val="75000"/>
                  </a:schemeClr>
                </a:solidFill>
              </a:rPr>
              <a:t>There are many foods to choose from in the Grain Group:</a:t>
            </a:r>
            <a:r>
              <a:rPr lang="en-US" sz="2200" dirty="0">
                <a:solidFill>
                  <a:schemeClr val="tx2">
                    <a:lumMod val="75000"/>
                  </a:schemeClr>
                </a:solidFill>
              </a:rPr>
              <a:t/>
            </a:r>
            <a:br>
              <a:rPr lang="en-US" sz="2200" dirty="0">
                <a:solidFill>
                  <a:schemeClr val="tx2">
                    <a:lumMod val="75000"/>
                  </a:schemeClr>
                </a:solidFill>
              </a:rPr>
            </a:br>
            <a:r>
              <a:rPr lang="en-US" sz="2200" dirty="0">
                <a:solidFill>
                  <a:schemeClr val="tx2">
                    <a:lumMod val="75000"/>
                  </a:schemeClr>
                </a:solidFill>
              </a:rPr>
              <a:t>bread: white, wheat, rye, buns, rolls, muffins, bagels • cereals: hot and cold • rice: all kinds • pasta: spaghetti, macaroni, noodles • tortillas • crackers • pancakes</a:t>
            </a:r>
            <a:endParaRPr lang="es-CO" sz="2200" dirty="0">
              <a:solidFill>
                <a:schemeClr val="tx2">
                  <a:lumMod val="75000"/>
                </a:schemeClr>
              </a:solidFill>
            </a:endParaRPr>
          </a:p>
          <a:p>
            <a:endParaRPr lang="es-CO" sz="2200" dirty="0">
              <a:solidFill>
                <a:schemeClr val="tx2">
                  <a:lumMod val="75000"/>
                </a:schemeClr>
              </a:solidFill>
            </a:endParaRPr>
          </a:p>
        </p:txBody>
      </p:sp>
      <p:pic>
        <p:nvPicPr>
          <p:cNvPr id="4" name="3 Imagen" descr="grain group"/>
          <p:cNvPicPr/>
          <p:nvPr/>
        </p:nvPicPr>
        <p:blipFill>
          <a:blip r:embed="rId2" cstate="print"/>
          <a:srcRect/>
          <a:stretch>
            <a:fillRect/>
          </a:stretch>
        </p:blipFill>
        <p:spPr bwMode="auto">
          <a:xfrm>
            <a:off x="2627784" y="0"/>
            <a:ext cx="3600400" cy="1728192"/>
          </a:xfrm>
          <a:prstGeom prst="rect">
            <a:avLst/>
          </a:prstGeom>
          <a:noFill/>
          <a:ln w="9525">
            <a:noFill/>
            <a:miter lim="800000"/>
            <a:headEnd/>
            <a:tailEnd/>
          </a:ln>
        </p:spPr>
      </p:pic>
      <p:sp>
        <p:nvSpPr>
          <p:cNvPr id="6" name="5 Botón de acción: Inicio">
            <a:hlinkClick r:id="rId3" action="ppaction://hlinksldjump" highlightClick="1"/>
          </p:cNvPr>
          <p:cNvSpPr/>
          <p:nvPr/>
        </p:nvSpPr>
        <p:spPr>
          <a:xfrm>
            <a:off x="8316416" y="5832648"/>
            <a:ext cx="64807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tx2">
                    <a:lumMod val="75000"/>
                  </a:schemeClr>
                </a:solidFill>
              </a:rPr>
              <a:t>	Is </a:t>
            </a:r>
            <a:r>
              <a:rPr lang="en-US" dirty="0">
                <a:solidFill>
                  <a:schemeClr val="tx2">
                    <a:lumMod val="75000"/>
                  </a:schemeClr>
                </a:solidFill>
              </a:rPr>
              <a:t>it easier for you to see in the dark or the daylight? For most people it's easier in the daylight! Foods in the Vegetable Group give us vitamin A that helps us see in the dark. Vitamin A also helps to keep our skin healthy.</a:t>
            </a:r>
            <a:endParaRPr lang="es-CO" dirty="0">
              <a:solidFill>
                <a:schemeClr val="tx2">
                  <a:lumMod val="75000"/>
                </a:schemeClr>
              </a:solidFill>
            </a:endParaRPr>
          </a:p>
          <a:p>
            <a:pPr>
              <a:buNone/>
            </a:pPr>
            <a:r>
              <a:rPr lang="en-US" b="1" dirty="0">
                <a:solidFill>
                  <a:schemeClr val="tx2">
                    <a:lumMod val="75000"/>
                  </a:schemeClr>
                </a:solidFill>
              </a:rPr>
              <a:t>Vegetables also provide:</a:t>
            </a:r>
            <a:r>
              <a:rPr lang="en-US" dirty="0">
                <a:solidFill>
                  <a:schemeClr val="tx2">
                    <a:lumMod val="75000"/>
                  </a:schemeClr>
                </a:solidFill>
              </a:rPr>
              <a:t> </a:t>
            </a:r>
            <a:endParaRPr lang="es-CO" dirty="0">
              <a:solidFill>
                <a:schemeClr val="tx2">
                  <a:lumMod val="75000"/>
                </a:schemeClr>
              </a:solidFill>
            </a:endParaRPr>
          </a:p>
          <a:p>
            <a:pPr lvl="0"/>
            <a:r>
              <a:rPr lang="en-US" dirty="0">
                <a:solidFill>
                  <a:schemeClr val="tx2">
                    <a:lumMod val="75000"/>
                  </a:schemeClr>
                </a:solidFill>
              </a:rPr>
              <a:t>Vitamin C, which helps heal cuts and bruises and fight infections. </a:t>
            </a:r>
            <a:endParaRPr lang="es-CO" dirty="0">
              <a:solidFill>
                <a:schemeClr val="tx2">
                  <a:lumMod val="75000"/>
                </a:schemeClr>
              </a:solidFill>
            </a:endParaRPr>
          </a:p>
          <a:p>
            <a:pPr lvl="0"/>
            <a:r>
              <a:rPr lang="en-US" dirty="0">
                <a:solidFill>
                  <a:schemeClr val="tx2">
                    <a:lumMod val="75000"/>
                  </a:schemeClr>
                </a:solidFill>
              </a:rPr>
              <a:t>Fiber, which helps us digest our food. </a:t>
            </a:r>
            <a:endParaRPr lang="es-CO" dirty="0">
              <a:solidFill>
                <a:schemeClr val="tx2">
                  <a:lumMod val="75000"/>
                </a:schemeClr>
              </a:solidFill>
            </a:endParaRPr>
          </a:p>
          <a:p>
            <a:pPr lvl="0"/>
            <a:r>
              <a:rPr lang="en-US" dirty="0">
                <a:solidFill>
                  <a:schemeClr val="tx2">
                    <a:lumMod val="75000"/>
                  </a:schemeClr>
                </a:solidFill>
              </a:rPr>
              <a:t>Substances called "</a:t>
            </a:r>
            <a:r>
              <a:rPr lang="en-US" dirty="0" err="1">
                <a:solidFill>
                  <a:schemeClr val="tx2">
                    <a:lumMod val="75000"/>
                  </a:schemeClr>
                </a:solidFill>
              </a:rPr>
              <a:t>phytochemicals</a:t>
            </a:r>
            <a:r>
              <a:rPr lang="en-US" dirty="0">
                <a:solidFill>
                  <a:schemeClr val="tx2">
                    <a:lumMod val="75000"/>
                  </a:schemeClr>
                </a:solidFill>
              </a:rPr>
              <a:t>" (fight-o </a:t>
            </a:r>
            <a:r>
              <a:rPr lang="en-US" dirty="0" err="1">
                <a:solidFill>
                  <a:schemeClr val="tx2">
                    <a:lumMod val="75000"/>
                  </a:schemeClr>
                </a:solidFill>
              </a:rPr>
              <a:t>kem</a:t>
            </a:r>
            <a:r>
              <a:rPr lang="en-US" dirty="0">
                <a:solidFill>
                  <a:schemeClr val="tx2">
                    <a:lumMod val="75000"/>
                  </a:schemeClr>
                </a:solidFill>
              </a:rPr>
              <a:t> </a:t>
            </a:r>
            <a:r>
              <a:rPr lang="en-US" dirty="0" err="1">
                <a:solidFill>
                  <a:schemeClr val="tx2">
                    <a:lumMod val="75000"/>
                  </a:schemeClr>
                </a:solidFill>
              </a:rPr>
              <a:t>ick-kals</a:t>
            </a:r>
            <a:r>
              <a:rPr lang="en-US" dirty="0">
                <a:solidFill>
                  <a:schemeClr val="tx2">
                    <a:lumMod val="75000"/>
                  </a:schemeClr>
                </a:solidFill>
              </a:rPr>
              <a:t>) that help prevent diseases. </a:t>
            </a:r>
            <a:endParaRPr lang="es-CO" dirty="0">
              <a:solidFill>
                <a:schemeClr val="tx2">
                  <a:lumMod val="75000"/>
                </a:schemeClr>
              </a:solidFill>
            </a:endParaRPr>
          </a:p>
          <a:p>
            <a:pPr>
              <a:buNone/>
            </a:pPr>
            <a:r>
              <a:rPr lang="en-US" b="1" dirty="0" smtClean="0">
                <a:solidFill>
                  <a:schemeClr val="tx2">
                    <a:lumMod val="75000"/>
                  </a:schemeClr>
                </a:solidFill>
              </a:rPr>
              <a:t>Some </a:t>
            </a:r>
            <a:r>
              <a:rPr lang="en-US" b="1" dirty="0">
                <a:solidFill>
                  <a:schemeClr val="tx2">
                    <a:lumMod val="75000"/>
                  </a:schemeClr>
                </a:solidFill>
              </a:rPr>
              <a:t>foods in the Vegetable Group are:</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broccoli • cauliflower • corn • peas • green beans • lettuce • mushrooms • celery • carrots • white potatoes and sweet potatoes • juices made from vegetables: tomato juice, carrot juice </a:t>
            </a:r>
            <a:endParaRPr lang="es-CO" dirty="0">
              <a:solidFill>
                <a:schemeClr val="tx2">
                  <a:lumMod val="75000"/>
                </a:schemeClr>
              </a:solidFill>
            </a:endParaRPr>
          </a:p>
        </p:txBody>
      </p:sp>
      <p:pic>
        <p:nvPicPr>
          <p:cNvPr id="4" name="3 Imagen" descr="vegetable group"/>
          <p:cNvPicPr/>
          <p:nvPr/>
        </p:nvPicPr>
        <p:blipFill>
          <a:blip r:embed="rId2" cstate="print"/>
          <a:srcRect/>
          <a:stretch>
            <a:fillRect/>
          </a:stretch>
        </p:blipFill>
        <p:spPr bwMode="auto">
          <a:xfrm>
            <a:off x="2733328" y="165016"/>
            <a:ext cx="3600400" cy="1296144"/>
          </a:xfrm>
          <a:prstGeom prst="rect">
            <a:avLst/>
          </a:prstGeom>
          <a:noFill/>
          <a:ln w="9525">
            <a:noFill/>
            <a:miter lim="800000"/>
            <a:headEnd/>
            <a:tailEnd/>
          </a:ln>
        </p:spPr>
      </p:pic>
      <p:sp>
        <p:nvSpPr>
          <p:cNvPr id="5" name="4 Botón de acción: Inicio">
            <a:hlinkClick r:id="rId3" action="ppaction://hlinksldjump" highlightClick="1"/>
          </p:cNvPr>
          <p:cNvSpPr/>
          <p:nvPr/>
        </p:nvSpPr>
        <p:spPr>
          <a:xfrm>
            <a:off x="8316416" y="5832648"/>
            <a:ext cx="64807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n-US" dirty="0" smtClean="0">
                <a:solidFill>
                  <a:schemeClr val="tx2"/>
                </a:solidFill>
              </a:rPr>
              <a:t>Let’s talk </a:t>
            </a:r>
            <a:endParaRPr lang="en-US" dirty="0">
              <a:solidFill>
                <a:schemeClr val="tx2"/>
              </a:solidFill>
            </a:endParaRPr>
          </a:p>
        </p:txBody>
      </p:sp>
      <p:sp>
        <p:nvSpPr>
          <p:cNvPr id="3" name="2 Marcador de contenido"/>
          <p:cNvSpPr>
            <a:spLocks noGrp="1"/>
          </p:cNvSpPr>
          <p:nvPr>
            <p:ph idx="1"/>
          </p:nvPr>
        </p:nvSpPr>
        <p:spPr/>
        <p:txBody>
          <a:bodyPr>
            <a:normAutofit/>
          </a:bodyPr>
          <a:lstStyle/>
          <a:p>
            <a:r>
              <a:rPr lang="en-US" sz="3000" dirty="0" smtClean="0">
                <a:solidFill>
                  <a:schemeClr val="tx2"/>
                </a:solidFill>
              </a:rPr>
              <a:t>Why do we eat food?</a:t>
            </a:r>
          </a:p>
          <a:p>
            <a:r>
              <a:rPr lang="en-US" sz="3000" dirty="0" smtClean="0">
                <a:solidFill>
                  <a:schemeClr val="tx2"/>
                </a:solidFill>
              </a:rPr>
              <a:t>How many kinds of food you know?</a:t>
            </a:r>
          </a:p>
          <a:p>
            <a:r>
              <a:rPr lang="en-US" sz="3000" dirty="0" smtClean="0">
                <a:solidFill>
                  <a:schemeClr val="tx2"/>
                </a:solidFill>
              </a:rPr>
              <a:t>What foods do you like the most?</a:t>
            </a:r>
          </a:p>
          <a:p>
            <a:r>
              <a:rPr lang="en-US" sz="3000" dirty="0" smtClean="0">
                <a:solidFill>
                  <a:schemeClr val="tx2"/>
                </a:solidFill>
              </a:rPr>
              <a:t>What do you usually eat for (breakfast)?</a:t>
            </a:r>
          </a:p>
          <a:p>
            <a:r>
              <a:rPr lang="en-US" sz="3000" dirty="0" smtClean="0">
                <a:solidFill>
                  <a:schemeClr val="tx2"/>
                </a:solidFill>
              </a:rPr>
              <a:t>What is junk food?  </a:t>
            </a:r>
          </a:p>
          <a:p>
            <a:r>
              <a:rPr lang="en-US" sz="3000" dirty="0" smtClean="0">
                <a:solidFill>
                  <a:schemeClr val="tx2"/>
                </a:solidFill>
              </a:rPr>
              <a:t>What is healthy food? </a:t>
            </a:r>
          </a:p>
          <a:p>
            <a:r>
              <a:rPr lang="en-US" sz="2600" dirty="0" smtClean="0">
                <a:solidFill>
                  <a:schemeClr val="tx2"/>
                </a:solidFill>
              </a:rPr>
              <a:t>How can you ensure a balanced alimentation?</a:t>
            </a:r>
            <a:endParaRPr lang="en-US" sz="2600" dirty="0">
              <a:solidFill>
                <a:schemeClr val="tx2"/>
              </a:solidFill>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Autofit/>
          </a:bodyPr>
          <a:lstStyle/>
          <a:p>
            <a:pPr>
              <a:buNone/>
            </a:pPr>
            <a:r>
              <a:rPr lang="en-US" sz="2300" dirty="0" smtClean="0">
                <a:solidFill>
                  <a:schemeClr val="tx2">
                    <a:lumMod val="75000"/>
                  </a:schemeClr>
                </a:solidFill>
              </a:rPr>
              <a:t>	Fruit </a:t>
            </a:r>
            <a:r>
              <a:rPr lang="en-US" sz="2300" dirty="0">
                <a:solidFill>
                  <a:schemeClr val="tx2">
                    <a:lumMod val="75000"/>
                  </a:schemeClr>
                </a:solidFill>
              </a:rPr>
              <a:t>Group foods provide vitamin C. Vitamin C helps </a:t>
            </a:r>
            <a:r>
              <a:rPr lang="en-US" sz="2300" dirty="0" smtClean="0">
                <a:solidFill>
                  <a:schemeClr val="tx2">
                    <a:lumMod val="75000"/>
                  </a:schemeClr>
                </a:solidFill>
              </a:rPr>
              <a:t>our body </a:t>
            </a:r>
            <a:r>
              <a:rPr lang="en-US" sz="2300" dirty="0">
                <a:solidFill>
                  <a:schemeClr val="tx2">
                    <a:lumMod val="75000"/>
                  </a:schemeClr>
                </a:solidFill>
              </a:rPr>
              <a:t>heal cuts and bruises and fight infections! </a:t>
            </a:r>
            <a:endParaRPr lang="es-CO" sz="2300" dirty="0">
              <a:solidFill>
                <a:schemeClr val="tx2">
                  <a:lumMod val="75000"/>
                </a:schemeClr>
              </a:solidFill>
            </a:endParaRPr>
          </a:p>
          <a:p>
            <a:pPr>
              <a:buNone/>
            </a:pPr>
            <a:r>
              <a:rPr lang="en-US" sz="2300" b="1" dirty="0">
                <a:solidFill>
                  <a:schemeClr val="tx2">
                    <a:lumMod val="75000"/>
                  </a:schemeClr>
                </a:solidFill>
              </a:rPr>
              <a:t>Fruit Group foods also provide:</a:t>
            </a:r>
            <a:r>
              <a:rPr lang="en-US" sz="2300" dirty="0">
                <a:solidFill>
                  <a:schemeClr val="tx2">
                    <a:lumMod val="75000"/>
                  </a:schemeClr>
                </a:solidFill>
              </a:rPr>
              <a:t> </a:t>
            </a:r>
            <a:endParaRPr lang="es-CO" sz="2300" dirty="0">
              <a:solidFill>
                <a:schemeClr val="tx2">
                  <a:lumMod val="75000"/>
                </a:schemeClr>
              </a:solidFill>
            </a:endParaRPr>
          </a:p>
          <a:p>
            <a:pPr lvl="0"/>
            <a:r>
              <a:rPr lang="en-US" sz="2300" dirty="0">
                <a:solidFill>
                  <a:schemeClr val="tx2">
                    <a:lumMod val="75000"/>
                  </a:schemeClr>
                </a:solidFill>
              </a:rPr>
              <a:t>Vitamin A, which helps us see in the dark and helps keep our skin healthy. </a:t>
            </a:r>
            <a:endParaRPr lang="es-CO" sz="2300" dirty="0">
              <a:solidFill>
                <a:schemeClr val="tx2">
                  <a:lumMod val="75000"/>
                </a:schemeClr>
              </a:solidFill>
            </a:endParaRPr>
          </a:p>
          <a:p>
            <a:pPr lvl="0"/>
            <a:r>
              <a:rPr lang="en-US" sz="2300" dirty="0">
                <a:solidFill>
                  <a:schemeClr val="tx2">
                    <a:lumMod val="75000"/>
                  </a:schemeClr>
                </a:solidFill>
              </a:rPr>
              <a:t>Fiber, which helps us digest our food. </a:t>
            </a:r>
            <a:endParaRPr lang="es-CO" sz="2300" dirty="0">
              <a:solidFill>
                <a:schemeClr val="tx2">
                  <a:lumMod val="75000"/>
                </a:schemeClr>
              </a:solidFill>
            </a:endParaRPr>
          </a:p>
          <a:p>
            <a:pPr lvl="0"/>
            <a:r>
              <a:rPr lang="en-US" sz="2300" dirty="0">
                <a:solidFill>
                  <a:schemeClr val="tx2">
                    <a:lumMod val="75000"/>
                  </a:schemeClr>
                </a:solidFill>
              </a:rPr>
              <a:t>Substances called "</a:t>
            </a:r>
            <a:r>
              <a:rPr lang="en-US" sz="2300" dirty="0" err="1">
                <a:solidFill>
                  <a:schemeClr val="tx2">
                    <a:lumMod val="75000"/>
                  </a:schemeClr>
                </a:solidFill>
              </a:rPr>
              <a:t>phytochemicals</a:t>
            </a:r>
            <a:r>
              <a:rPr lang="en-US" sz="2300" dirty="0">
                <a:solidFill>
                  <a:schemeClr val="tx2">
                    <a:lumMod val="75000"/>
                  </a:schemeClr>
                </a:solidFill>
              </a:rPr>
              <a:t>" (fight-o </a:t>
            </a:r>
            <a:r>
              <a:rPr lang="en-US" sz="2300" dirty="0" err="1">
                <a:solidFill>
                  <a:schemeClr val="tx2">
                    <a:lumMod val="75000"/>
                  </a:schemeClr>
                </a:solidFill>
              </a:rPr>
              <a:t>kem</a:t>
            </a:r>
            <a:r>
              <a:rPr lang="en-US" sz="2300" dirty="0">
                <a:solidFill>
                  <a:schemeClr val="tx2">
                    <a:lumMod val="75000"/>
                  </a:schemeClr>
                </a:solidFill>
              </a:rPr>
              <a:t> </a:t>
            </a:r>
            <a:r>
              <a:rPr lang="en-US" sz="2300" dirty="0" err="1">
                <a:solidFill>
                  <a:schemeClr val="tx2">
                    <a:lumMod val="75000"/>
                  </a:schemeClr>
                </a:solidFill>
              </a:rPr>
              <a:t>ick-kals</a:t>
            </a:r>
            <a:r>
              <a:rPr lang="en-US" sz="2300" dirty="0">
                <a:solidFill>
                  <a:schemeClr val="tx2">
                    <a:lumMod val="75000"/>
                  </a:schemeClr>
                </a:solidFill>
              </a:rPr>
              <a:t>) that help prevent diseases. </a:t>
            </a:r>
            <a:endParaRPr lang="es-CO" sz="2300" dirty="0">
              <a:solidFill>
                <a:schemeClr val="tx2">
                  <a:lumMod val="75000"/>
                </a:schemeClr>
              </a:solidFill>
            </a:endParaRPr>
          </a:p>
          <a:p>
            <a:pPr>
              <a:buNone/>
            </a:pPr>
            <a:r>
              <a:rPr lang="en-US" sz="2300" b="1" dirty="0">
                <a:solidFill>
                  <a:schemeClr val="tx2">
                    <a:lumMod val="75000"/>
                  </a:schemeClr>
                </a:solidFill>
              </a:rPr>
              <a:t>Some of the foods in the Fruit group are:</a:t>
            </a:r>
            <a:r>
              <a:rPr lang="en-US" sz="2300" dirty="0">
                <a:solidFill>
                  <a:schemeClr val="tx2">
                    <a:lumMod val="75000"/>
                  </a:schemeClr>
                </a:solidFill>
              </a:rPr>
              <a:t/>
            </a:r>
            <a:br>
              <a:rPr lang="en-US" sz="2300" dirty="0">
                <a:solidFill>
                  <a:schemeClr val="tx2">
                    <a:lumMod val="75000"/>
                  </a:schemeClr>
                </a:solidFill>
              </a:rPr>
            </a:br>
            <a:r>
              <a:rPr lang="en-US" sz="2300" dirty="0">
                <a:solidFill>
                  <a:schemeClr val="tx2">
                    <a:lumMod val="75000"/>
                  </a:schemeClr>
                </a:solidFill>
              </a:rPr>
              <a:t>apples • oranges • bananas • pears • grapes • kiwi • berries: strawberries, blueberries, raspberries • melons: watermelon, cantaloupe, honeydew • pineapple • papaya</a:t>
            </a:r>
            <a:endParaRPr lang="es-CO" sz="2300" dirty="0">
              <a:solidFill>
                <a:schemeClr val="tx2">
                  <a:lumMod val="75000"/>
                </a:schemeClr>
              </a:solidFill>
            </a:endParaRPr>
          </a:p>
          <a:p>
            <a:endParaRPr lang="es-CO" sz="2300" dirty="0">
              <a:solidFill>
                <a:schemeClr val="tx2">
                  <a:lumMod val="75000"/>
                </a:schemeClr>
              </a:solidFill>
            </a:endParaRPr>
          </a:p>
        </p:txBody>
      </p:sp>
      <p:pic>
        <p:nvPicPr>
          <p:cNvPr id="4" name="3 Imagen" descr="fruit group"/>
          <p:cNvPicPr/>
          <p:nvPr/>
        </p:nvPicPr>
        <p:blipFill>
          <a:blip r:embed="rId2" cstate="print"/>
          <a:srcRect/>
          <a:stretch>
            <a:fillRect/>
          </a:stretch>
        </p:blipFill>
        <p:spPr bwMode="auto">
          <a:xfrm>
            <a:off x="2611016" y="44624"/>
            <a:ext cx="3861048" cy="1296144"/>
          </a:xfrm>
          <a:prstGeom prst="rect">
            <a:avLst/>
          </a:prstGeom>
          <a:noFill/>
          <a:ln w="9525">
            <a:noFill/>
            <a:miter lim="800000"/>
            <a:headEnd/>
            <a:tailEnd/>
          </a:ln>
        </p:spPr>
      </p:pic>
      <p:sp>
        <p:nvSpPr>
          <p:cNvPr id="6" name="5 Botón de acción: Inicio">
            <a:hlinkClick r:id="rId3" action="ppaction://hlinksldjump" highlightClick="1"/>
          </p:cNvPr>
          <p:cNvSpPr/>
          <p:nvPr/>
        </p:nvSpPr>
        <p:spPr>
          <a:xfrm>
            <a:off x="8316416" y="5832648"/>
            <a:ext cx="64807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229600" cy="4525963"/>
          </a:xfrm>
        </p:spPr>
        <p:txBody>
          <a:bodyPr>
            <a:normAutofit fontScale="70000" lnSpcReduction="20000"/>
          </a:bodyPr>
          <a:lstStyle/>
          <a:p>
            <a:r>
              <a:rPr lang="en-US" dirty="0">
                <a:solidFill>
                  <a:schemeClr val="tx2">
                    <a:lumMod val="75000"/>
                  </a:schemeClr>
                </a:solidFill>
              </a:rPr>
              <a:t>Did you know your body has 206 bones that are alive and growing? Believe it or not, you'll eventually have 32 permanent teeth! Milk Group foods provide calcium that helps build strong bones and teeth. They also provide other important nutrients, including protein, vitamin A, vitamin D, and B vitamins.</a:t>
            </a:r>
            <a:endParaRPr lang="es-CO" dirty="0">
              <a:solidFill>
                <a:schemeClr val="tx2">
                  <a:lumMod val="75000"/>
                </a:schemeClr>
              </a:solidFill>
            </a:endParaRPr>
          </a:p>
          <a:p>
            <a:r>
              <a:rPr lang="es-CO" b="1" dirty="0" err="1">
                <a:solidFill>
                  <a:schemeClr val="tx2">
                    <a:lumMod val="75000"/>
                  </a:schemeClr>
                </a:solidFill>
              </a:rPr>
              <a:t>Calcium</a:t>
            </a:r>
            <a:r>
              <a:rPr lang="es-CO" b="1" dirty="0">
                <a:solidFill>
                  <a:schemeClr val="tx2">
                    <a:lumMod val="75000"/>
                  </a:schemeClr>
                </a:solidFill>
              </a:rPr>
              <a:t> </a:t>
            </a:r>
            <a:r>
              <a:rPr lang="es-CO" b="1" dirty="0" err="1">
                <a:solidFill>
                  <a:schemeClr val="tx2">
                    <a:lumMod val="75000"/>
                  </a:schemeClr>
                </a:solidFill>
              </a:rPr>
              <a:t>helps</a:t>
            </a:r>
            <a:r>
              <a:rPr lang="es-CO" b="1" dirty="0">
                <a:solidFill>
                  <a:schemeClr val="tx2">
                    <a:lumMod val="75000"/>
                  </a:schemeClr>
                </a:solidFill>
              </a:rPr>
              <a:t>:</a:t>
            </a:r>
            <a:r>
              <a:rPr lang="es-CO" dirty="0">
                <a:solidFill>
                  <a:schemeClr val="tx2">
                    <a:lumMod val="75000"/>
                  </a:schemeClr>
                </a:solidFill>
              </a:rPr>
              <a:t> </a:t>
            </a:r>
          </a:p>
          <a:p>
            <a:pPr lvl="0"/>
            <a:r>
              <a:rPr lang="en-US" dirty="0">
                <a:solidFill>
                  <a:schemeClr val="tx2">
                    <a:lumMod val="75000"/>
                  </a:schemeClr>
                </a:solidFill>
              </a:rPr>
              <a:t>strengthen bones, which are growing stronger and longer </a:t>
            </a:r>
            <a:endParaRPr lang="es-CO" dirty="0">
              <a:solidFill>
                <a:schemeClr val="tx2">
                  <a:lumMod val="75000"/>
                </a:schemeClr>
              </a:solidFill>
            </a:endParaRPr>
          </a:p>
          <a:p>
            <a:pPr lvl="0"/>
            <a:r>
              <a:rPr lang="en-US" dirty="0">
                <a:solidFill>
                  <a:schemeClr val="tx2">
                    <a:lumMod val="75000"/>
                  </a:schemeClr>
                </a:solidFill>
              </a:rPr>
              <a:t>stop bleeding if you get cut or bruised </a:t>
            </a:r>
            <a:endParaRPr lang="es-CO" dirty="0">
              <a:solidFill>
                <a:schemeClr val="tx2">
                  <a:lumMod val="75000"/>
                </a:schemeClr>
              </a:solidFill>
            </a:endParaRPr>
          </a:p>
          <a:p>
            <a:pPr lvl="0"/>
            <a:r>
              <a:rPr lang="es-CO" dirty="0" err="1">
                <a:solidFill>
                  <a:schemeClr val="tx2">
                    <a:lumMod val="75000"/>
                  </a:schemeClr>
                </a:solidFill>
              </a:rPr>
              <a:t>muscles</a:t>
            </a:r>
            <a:r>
              <a:rPr lang="es-CO" dirty="0">
                <a:solidFill>
                  <a:schemeClr val="tx2">
                    <a:lumMod val="75000"/>
                  </a:schemeClr>
                </a:solidFill>
              </a:rPr>
              <a:t> </a:t>
            </a:r>
            <a:r>
              <a:rPr lang="es-CO" dirty="0" err="1">
                <a:solidFill>
                  <a:schemeClr val="tx2">
                    <a:lumMod val="75000"/>
                  </a:schemeClr>
                </a:solidFill>
              </a:rPr>
              <a:t>contract</a:t>
            </a:r>
            <a:r>
              <a:rPr lang="es-CO" dirty="0">
                <a:solidFill>
                  <a:schemeClr val="tx2">
                    <a:lumMod val="75000"/>
                  </a:schemeClr>
                </a:solidFill>
              </a:rPr>
              <a:t> and relax </a:t>
            </a:r>
          </a:p>
          <a:p>
            <a:r>
              <a:rPr lang="en-US" b="1" dirty="0">
                <a:solidFill>
                  <a:schemeClr val="tx2">
                    <a:lumMod val="75000"/>
                  </a:schemeClr>
                </a:solidFill>
              </a:rPr>
              <a:t>Build strong bones with these foods in the Milk Group:</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milk • flavored milk like strawberry, banana, chocolate • yogurt • cheese: string, cheddar, American and others • pudding • frozen yogurt</a:t>
            </a:r>
            <a:endParaRPr lang="es-CO" dirty="0">
              <a:solidFill>
                <a:schemeClr val="tx2">
                  <a:lumMod val="75000"/>
                </a:schemeClr>
              </a:solidFill>
            </a:endParaRPr>
          </a:p>
          <a:p>
            <a:endParaRPr lang="es-CO" dirty="0">
              <a:solidFill>
                <a:schemeClr val="tx2">
                  <a:lumMod val="75000"/>
                </a:schemeClr>
              </a:solidFill>
            </a:endParaRPr>
          </a:p>
        </p:txBody>
      </p:sp>
      <p:pic>
        <p:nvPicPr>
          <p:cNvPr id="4" name="3 Imagen" descr="milk group"/>
          <p:cNvPicPr/>
          <p:nvPr/>
        </p:nvPicPr>
        <p:blipFill>
          <a:blip r:embed="rId2" cstate="print"/>
          <a:srcRect/>
          <a:stretch>
            <a:fillRect/>
          </a:stretch>
        </p:blipFill>
        <p:spPr bwMode="auto">
          <a:xfrm>
            <a:off x="2483768" y="188640"/>
            <a:ext cx="4032448" cy="1440160"/>
          </a:xfrm>
          <a:prstGeom prst="rect">
            <a:avLst/>
          </a:prstGeom>
          <a:noFill/>
          <a:ln w="9525">
            <a:noFill/>
            <a:miter lim="800000"/>
            <a:headEnd/>
            <a:tailEnd/>
          </a:ln>
        </p:spPr>
      </p:pic>
      <p:sp>
        <p:nvSpPr>
          <p:cNvPr id="8" name="7 Botón de acción: Inicio">
            <a:hlinkClick r:id="rId3" action="ppaction://hlinksldjump" highlightClick="1"/>
          </p:cNvPr>
          <p:cNvSpPr/>
          <p:nvPr/>
        </p:nvSpPr>
        <p:spPr>
          <a:xfrm>
            <a:off x="8316416" y="5832648"/>
            <a:ext cx="64807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19256" cy="4781128"/>
          </a:xfrm>
        </p:spPr>
        <p:txBody>
          <a:bodyPr>
            <a:normAutofit fontScale="77500" lnSpcReduction="20000"/>
          </a:bodyPr>
          <a:lstStyle/>
          <a:p>
            <a:r>
              <a:rPr lang="en-US" dirty="0">
                <a:solidFill>
                  <a:schemeClr val="tx2">
                    <a:lumMod val="75000"/>
                  </a:schemeClr>
                </a:solidFill>
              </a:rPr>
              <a:t>Stand up and take a step. You just used 54 muscles! Your muscles hold your bones together and make them move. Meat Group foods help build strong muscles. Foods in this group provide protein and iron.</a:t>
            </a:r>
            <a:endParaRPr lang="es-CO" dirty="0">
              <a:solidFill>
                <a:schemeClr val="tx2">
                  <a:lumMod val="75000"/>
                </a:schemeClr>
              </a:solidFill>
            </a:endParaRPr>
          </a:p>
          <a:p>
            <a:r>
              <a:rPr lang="en-US" b="1" dirty="0">
                <a:solidFill>
                  <a:schemeClr val="tx2">
                    <a:lumMod val="75000"/>
                  </a:schemeClr>
                </a:solidFill>
              </a:rPr>
              <a:t>Iron is important because it:</a:t>
            </a:r>
            <a:r>
              <a:rPr lang="en-US" dirty="0">
                <a:solidFill>
                  <a:schemeClr val="tx2">
                    <a:lumMod val="75000"/>
                  </a:schemeClr>
                </a:solidFill>
              </a:rPr>
              <a:t> </a:t>
            </a:r>
            <a:endParaRPr lang="es-CO" dirty="0">
              <a:solidFill>
                <a:schemeClr val="tx2">
                  <a:lumMod val="75000"/>
                </a:schemeClr>
              </a:solidFill>
            </a:endParaRPr>
          </a:p>
          <a:p>
            <a:pPr lvl="0"/>
            <a:r>
              <a:rPr lang="en-US" dirty="0">
                <a:solidFill>
                  <a:schemeClr val="tx2">
                    <a:lumMod val="75000"/>
                  </a:schemeClr>
                </a:solidFill>
              </a:rPr>
              <a:t>carries oxygen to all parts of your body </a:t>
            </a:r>
            <a:endParaRPr lang="es-CO" dirty="0">
              <a:solidFill>
                <a:schemeClr val="tx2">
                  <a:lumMod val="75000"/>
                </a:schemeClr>
              </a:solidFill>
            </a:endParaRPr>
          </a:p>
          <a:p>
            <a:pPr lvl="0"/>
            <a:r>
              <a:rPr lang="en-US" dirty="0">
                <a:solidFill>
                  <a:schemeClr val="tx2">
                    <a:lumMod val="75000"/>
                  </a:schemeClr>
                </a:solidFill>
              </a:rPr>
              <a:t>helps prevent infections and anemia that can make you feel tired </a:t>
            </a:r>
            <a:endParaRPr lang="es-CO" dirty="0">
              <a:solidFill>
                <a:schemeClr val="tx2">
                  <a:lumMod val="75000"/>
                </a:schemeClr>
              </a:solidFill>
            </a:endParaRPr>
          </a:p>
          <a:p>
            <a:pPr lvl="0"/>
            <a:r>
              <a:rPr lang="en-US" dirty="0">
                <a:solidFill>
                  <a:schemeClr val="tx2">
                    <a:lumMod val="75000"/>
                  </a:schemeClr>
                </a:solidFill>
              </a:rPr>
              <a:t>helps your body make energy to get you through busy days </a:t>
            </a:r>
            <a:endParaRPr lang="es-CO" dirty="0">
              <a:solidFill>
                <a:schemeClr val="tx2">
                  <a:lumMod val="75000"/>
                </a:schemeClr>
              </a:solidFill>
            </a:endParaRPr>
          </a:p>
          <a:p>
            <a:r>
              <a:rPr lang="en-US" b="1" dirty="0">
                <a:solidFill>
                  <a:schemeClr val="tx2">
                    <a:lumMod val="75000"/>
                  </a:schemeClr>
                </a:solidFill>
              </a:rPr>
              <a:t>Build muscles with these Meat Group foods:</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beef • pork • chicken and turkey • fish • dried beans and peas • peanut butter • eggs • nuts</a:t>
            </a:r>
            <a:endParaRPr lang="es-CO" dirty="0">
              <a:solidFill>
                <a:schemeClr val="tx2">
                  <a:lumMod val="75000"/>
                </a:schemeClr>
              </a:solidFill>
            </a:endParaRPr>
          </a:p>
        </p:txBody>
      </p:sp>
      <p:pic>
        <p:nvPicPr>
          <p:cNvPr id="4" name="3 Imagen" descr="meat group"/>
          <p:cNvPicPr/>
          <p:nvPr/>
        </p:nvPicPr>
        <p:blipFill>
          <a:blip r:embed="rId2" cstate="print"/>
          <a:srcRect/>
          <a:stretch>
            <a:fillRect/>
          </a:stretch>
        </p:blipFill>
        <p:spPr bwMode="auto">
          <a:xfrm>
            <a:off x="2843808" y="188640"/>
            <a:ext cx="3528392" cy="1296144"/>
          </a:xfrm>
          <a:prstGeom prst="rect">
            <a:avLst/>
          </a:prstGeom>
          <a:noFill/>
          <a:ln w="9525">
            <a:noFill/>
            <a:miter lim="800000"/>
            <a:headEnd/>
            <a:tailEnd/>
          </a:ln>
        </p:spPr>
      </p:pic>
      <p:sp>
        <p:nvSpPr>
          <p:cNvPr id="6" name="5 Botón de acción: Inicio">
            <a:hlinkClick r:id="rId3" action="ppaction://hlinksldjump" highlightClick="1"/>
          </p:cNvPr>
          <p:cNvSpPr/>
          <p:nvPr/>
        </p:nvSpPr>
        <p:spPr>
          <a:xfrm>
            <a:off x="8316416" y="5832648"/>
            <a:ext cx="64807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p:cNvPicPr>
            <a:picLocks noChangeAspect="1" noChangeArrowheads="1"/>
          </p:cNvPicPr>
          <p:nvPr/>
        </p:nvPicPr>
        <p:blipFill>
          <a:blip r:embed="rId2" cstate="print"/>
          <a:srcRect/>
          <a:stretch>
            <a:fillRect/>
          </a:stretch>
        </p:blipFill>
        <p:spPr bwMode="auto">
          <a:xfrm>
            <a:off x="0" y="-552"/>
            <a:ext cx="9139693" cy="6858552"/>
          </a:xfrm>
          <a:prstGeom prst="rect">
            <a:avLst/>
          </a:prstGeom>
          <a:noFill/>
          <a:ln w="9525">
            <a:noFill/>
            <a:miter lim="800000"/>
            <a:headEnd/>
            <a:tailEnd/>
          </a:ln>
        </p:spPr>
      </p:pic>
      <p:sp>
        <p:nvSpPr>
          <p:cNvPr id="3" name="2 Nube"/>
          <p:cNvSpPr/>
          <p:nvPr/>
        </p:nvSpPr>
        <p:spPr>
          <a:xfrm>
            <a:off x="3923928" y="5301208"/>
            <a:ext cx="2520280" cy="72008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smtClean="0"/>
              <a:t>GRAINS</a:t>
            </a:r>
            <a:endParaRPr lang="es-CO" dirty="0"/>
          </a:p>
        </p:txBody>
      </p:sp>
      <p:sp>
        <p:nvSpPr>
          <p:cNvPr id="4" name="3 Nube"/>
          <p:cNvSpPr/>
          <p:nvPr/>
        </p:nvSpPr>
        <p:spPr>
          <a:xfrm>
            <a:off x="3694260" y="3651846"/>
            <a:ext cx="1368152" cy="50405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400" dirty="0" err="1" smtClean="0"/>
              <a:t>fRUITS</a:t>
            </a:r>
            <a:endParaRPr lang="es-CO" sz="1400" dirty="0"/>
          </a:p>
        </p:txBody>
      </p:sp>
      <p:sp>
        <p:nvSpPr>
          <p:cNvPr id="5" name="4 Nube"/>
          <p:cNvSpPr/>
          <p:nvPr/>
        </p:nvSpPr>
        <p:spPr>
          <a:xfrm>
            <a:off x="4644008" y="4149080"/>
            <a:ext cx="1728192" cy="57606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400" dirty="0" smtClean="0"/>
              <a:t>Vegetables</a:t>
            </a:r>
            <a:endParaRPr lang="es-CO" sz="1400" dirty="0"/>
          </a:p>
        </p:txBody>
      </p:sp>
      <p:sp>
        <p:nvSpPr>
          <p:cNvPr id="6" name="5 Nube"/>
          <p:cNvSpPr/>
          <p:nvPr/>
        </p:nvSpPr>
        <p:spPr>
          <a:xfrm>
            <a:off x="4499992" y="2852936"/>
            <a:ext cx="1512168" cy="5760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err="1" smtClean="0"/>
              <a:t>Diary</a:t>
            </a:r>
            <a:r>
              <a:rPr lang="es-CO" sz="1400" dirty="0" smtClean="0"/>
              <a:t> </a:t>
            </a:r>
            <a:r>
              <a:rPr lang="es-CO" sz="1400" dirty="0" err="1" smtClean="0"/>
              <a:t>products</a:t>
            </a:r>
            <a:endParaRPr lang="es-CO" sz="1400" dirty="0"/>
          </a:p>
        </p:txBody>
      </p:sp>
      <p:sp>
        <p:nvSpPr>
          <p:cNvPr id="7" name="6 Nube"/>
          <p:cNvSpPr/>
          <p:nvPr/>
        </p:nvSpPr>
        <p:spPr>
          <a:xfrm>
            <a:off x="4139952" y="2204864"/>
            <a:ext cx="1008112" cy="64807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1100" dirty="0" err="1" smtClean="0"/>
              <a:t>Meat</a:t>
            </a:r>
            <a:r>
              <a:rPr lang="es-CO" sz="1100" dirty="0" smtClean="0"/>
              <a:t> and </a:t>
            </a:r>
            <a:r>
              <a:rPr lang="es-CO" sz="1100" dirty="0" err="1" smtClean="0"/>
              <a:t>beans</a:t>
            </a:r>
            <a:r>
              <a:rPr lang="es-CO" sz="1100" dirty="0" smtClean="0"/>
              <a:t> </a:t>
            </a:r>
            <a:endParaRPr lang="es-CO" sz="1100" dirty="0"/>
          </a:p>
        </p:txBody>
      </p:sp>
      <p:sp>
        <p:nvSpPr>
          <p:cNvPr id="8" name="7 Nube"/>
          <p:cNvSpPr/>
          <p:nvPr/>
        </p:nvSpPr>
        <p:spPr>
          <a:xfrm>
            <a:off x="4523520" y="1327120"/>
            <a:ext cx="1070240" cy="83680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err="1" smtClean="0">
                <a:solidFill>
                  <a:schemeClr val="tx2"/>
                </a:solidFill>
              </a:rPr>
              <a:t>Fat</a:t>
            </a:r>
            <a:r>
              <a:rPr lang="es-CO" sz="1200" dirty="0" smtClean="0">
                <a:solidFill>
                  <a:schemeClr val="tx2"/>
                </a:solidFill>
              </a:rPr>
              <a:t> and </a:t>
            </a:r>
            <a:r>
              <a:rPr lang="es-CO" sz="1200" dirty="0" err="1" smtClean="0">
                <a:solidFill>
                  <a:schemeClr val="tx2"/>
                </a:solidFill>
              </a:rPr>
              <a:t>sweets</a:t>
            </a:r>
            <a:endParaRPr lang="es-CO" sz="1200" dirty="0">
              <a:solidFill>
                <a:schemeClr val="tx2"/>
              </a:solidFill>
            </a:endParaRPr>
          </a:p>
        </p:txBody>
      </p:sp>
      <p:sp>
        <p:nvSpPr>
          <p:cNvPr id="14" name="13 Rectángulo redondeado"/>
          <p:cNvSpPr/>
          <p:nvPr/>
        </p:nvSpPr>
        <p:spPr>
          <a:xfrm>
            <a:off x="323528" y="1124744"/>
            <a:ext cx="720080" cy="7920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dirty="0" smtClean="0">
                <a:solidFill>
                  <a:schemeClr val="tx2">
                    <a:lumMod val="50000"/>
                  </a:schemeClr>
                </a:solidFill>
              </a:rPr>
              <a:t>1</a:t>
            </a:r>
            <a:endParaRPr lang="es-CO" sz="2200" dirty="0">
              <a:solidFill>
                <a:schemeClr val="tx2">
                  <a:lumMod val="50000"/>
                </a:schemeClr>
              </a:solidFill>
            </a:endParaRPr>
          </a:p>
        </p:txBody>
      </p:sp>
      <p:sp>
        <p:nvSpPr>
          <p:cNvPr id="15" name="14 Rectángulo redondeado"/>
          <p:cNvSpPr/>
          <p:nvPr/>
        </p:nvSpPr>
        <p:spPr>
          <a:xfrm>
            <a:off x="68240" y="2280640"/>
            <a:ext cx="584264"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smtClean="0"/>
              <a:t>2</a:t>
            </a:r>
            <a:endParaRPr lang="es-CO" dirty="0"/>
          </a:p>
        </p:txBody>
      </p:sp>
      <p:sp>
        <p:nvSpPr>
          <p:cNvPr id="16" name="15 Rectángulo redondeado"/>
          <p:cNvSpPr/>
          <p:nvPr/>
        </p:nvSpPr>
        <p:spPr>
          <a:xfrm>
            <a:off x="683568" y="2852936"/>
            <a:ext cx="4320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3</a:t>
            </a:r>
            <a:endParaRPr lang="es-CO" dirty="0"/>
          </a:p>
        </p:txBody>
      </p:sp>
      <p:sp>
        <p:nvSpPr>
          <p:cNvPr id="17" name="16 Rectángulo redondeado"/>
          <p:cNvSpPr/>
          <p:nvPr/>
        </p:nvSpPr>
        <p:spPr>
          <a:xfrm>
            <a:off x="54592" y="3631376"/>
            <a:ext cx="539552"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smtClean="0"/>
              <a:t>2</a:t>
            </a:r>
            <a:endParaRPr lang="es-CO" dirty="0"/>
          </a:p>
        </p:txBody>
      </p:sp>
      <p:sp>
        <p:nvSpPr>
          <p:cNvPr id="18" name="17 Rectángulo redondeado"/>
          <p:cNvSpPr/>
          <p:nvPr/>
        </p:nvSpPr>
        <p:spPr>
          <a:xfrm>
            <a:off x="683568" y="4149080"/>
            <a:ext cx="432048"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dirty="0" smtClean="0"/>
              <a:t>3</a:t>
            </a:r>
            <a:endParaRPr lang="es-CO" dirty="0"/>
          </a:p>
        </p:txBody>
      </p:sp>
      <p:sp>
        <p:nvSpPr>
          <p:cNvPr id="19" name="18 Rectángulo redondeado"/>
          <p:cNvSpPr/>
          <p:nvPr/>
        </p:nvSpPr>
        <p:spPr>
          <a:xfrm>
            <a:off x="395536" y="5157192"/>
            <a:ext cx="432048"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smtClean="0"/>
              <a:t>6</a:t>
            </a:r>
            <a:endParaRPr lang="es-CO" dirty="0"/>
          </a:p>
        </p:txBody>
      </p:sp>
      <p:sp>
        <p:nvSpPr>
          <p:cNvPr id="20" name="19 Rectángulo redondeado"/>
          <p:cNvSpPr/>
          <p:nvPr/>
        </p:nvSpPr>
        <p:spPr>
          <a:xfrm>
            <a:off x="426600" y="6138008"/>
            <a:ext cx="57606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8</a:t>
            </a:r>
            <a:endParaRPr lang="es-CO" dirty="0"/>
          </a:p>
        </p:txBody>
      </p:sp>
      <p:sp>
        <p:nvSpPr>
          <p:cNvPr id="21" name="20 Rectángulo redondeado"/>
          <p:cNvSpPr/>
          <p:nvPr/>
        </p:nvSpPr>
        <p:spPr>
          <a:xfrm>
            <a:off x="1187624" y="908720"/>
            <a:ext cx="1440160" cy="12961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solidFill>
                  <a:schemeClr val="tx2">
                    <a:lumMod val="75000"/>
                  </a:schemeClr>
                </a:solidFill>
              </a:rPr>
              <a:t>Energy</a:t>
            </a:r>
            <a:r>
              <a:rPr lang="es-CO" dirty="0" smtClean="0">
                <a:solidFill>
                  <a:schemeClr val="tx2">
                    <a:lumMod val="75000"/>
                  </a:schemeClr>
                </a:solidFill>
              </a:rPr>
              <a:t> </a:t>
            </a:r>
            <a:r>
              <a:rPr lang="es-CO" dirty="0" err="1" smtClean="0">
                <a:solidFill>
                  <a:schemeClr val="tx2">
                    <a:lumMod val="75000"/>
                  </a:schemeClr>
                </a:solidFill>
              </a:rPr>
              <a:t>giving</a:t>
            </a:r>
            <a:r>
              <a:rPr lang="es-CO" dirty="0" smtClean="0">
                <a:solidFill>
                  <a:schemeClr val="tx2">
                    <a:lumMod val="75000"/>
                  </a:schemeClr>
                </a:solidFill>
              </a:rPr>
              <a:t> </a:t>
            </a:r>
            <a:r>
              <a:rPr lang="es-CO" dirty="0" err="1" smtClean="0">
                <a:solidFill>
                  <a:schemeClr val="tx2">
                    <a:lumMod val="75000"/>
                  </a:schemeClr>
                </a:solidFill>
              </a:rPr>
              <a:t>food</a:t>
            </a:r>
            <a:r>
              <a:rPr lang="es-CO" dirty="0" smtClean="0">
                <a:solidFill>
                  <a:schemeClr val="tx2">
                    <a:lumMod val="75000"/>
                  </a:schemeClr>
                </a:solidFill>
              </a:rPr>
              <a:t> </a:t>
            </a:r>
            <a:endParaRPr lang="es-CO" dirty="0">
              <a:solidFill>
                <a:schemeClr val="tx2">
                  <a:lumMod val="75000"/>
                </a:schemeClr>
              </a:solidFill>
            </a:endParaRPr>
          </a:p>
        </p:txBody>
      </p:sp>
      <p:sp>
        <p:nvSpPr>
          <p:cNvPr id="22" name="21 Rectángulo redondeado"/>
          <p:cNvSpPr/>
          <p:nvPr/>
        </p:nvSpPr>
        <p:spPr>
          <a:xfrm>
            <a:off x="1187624" y="2204864"/>
            <a:ext cx="1440160" cy="12961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err="1" smtClean="0">
                <a:solidFill>
                  <a:schemeClr val="accent4">
                    <a:lumMod val="75000"/>
                  </a:schemeClr>
                </a:solidFill>
              </a:rPr>
              <a:t>Body</a:t>
            </a:r>
            <a:r>
              <a:rPr lang="es-CO" dirty="0" smtClean="0">
                <a:solidFill>
                  <a:schemeClr val="accent4">
                    <a:lumMod val="75000"/>
                  </a:schemeClr>
                </a:solidFill>
              </a:rPr>
              <a:t> </a:t>
            </a:r>
            <a:r>
              <a:rPr lang="es-CO" dirty="0" err="1" smtClean="0">
                <a:solidFill>
                  <a:schemeClr val="accent4">
                    <a:lumMod val="75000"/>
                  </a:schemeClr>
                </a:solidFill>
              </a:rPr>
              <a:t>building</a:t>
            </a:r>
            <a:r>
              <a:rPr lang="es-CO" dirty="0" smtClean="0">
                <a:solidFill>
                  <a:schemeClr val="accent4">
                    <a:lumMod val="75000"/>
                  </a:schemeClr>
                </a:solidFill>
              </a:rPr>
              <a:t> </a:t>
            </a:r>
            <a:r>
              <a:rPr lang="es-CO" dirty="0" err="1" smtClean="0">
                <a:solidFill>
                  <a:schemeClr val="accent4">
                    <a:lumMod val="75000"/>
                  </a:schemeClr>
                </a:solidFill>
              </a:rPr>
              <a:t>food</a:t>
            </a:r>
            <a:r>
              <a:rPr lang="es-CO" dirty="0" smtClean="0">
                <a:solidFill>
                  <a:schemeClr val="accent4">
                    <a:lumMod val="75000"/>
                  </a:schemeClr>
                </a:solidFill>
              </a:rPr>
              <a:t> </a:t>
            </a:r>
            <a:endParaRPr lang="es-CO" dirty="0">
              <a:solidFill>
                <a:schemeClr val="accent4">
                  <a:lumMod val="75000"/>
                </a:schemeClr>
              </a:solidFill>
            </a:endParaRPr>
          </a:p>
        </p:txBody>
      </p:sp>
      <p:sp>
        <p:nvSpPr>
          <p:cNvPr id="23" name="22 Rectángulo redondeado"/>
          <p:cNvSpPr/>
          <p:nvPr/>
        </p:nvSpPr>
        <p:spPr>
          <a:xfrm>
            <a:off x="1187624" y="3501008"/>
            <a:ext cx="1440160" cy="12961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600" b="1" dirty="0" err="1" smtClean="0">
                <a:solidFill>
                  <a:schemeClr val="accent2"/>
                </a:solidFill>
              </a:rPr>
              <a:t>Protective</a:t>
            </a:r>
            <a:r>
              <a:rPr lang="es-CO" sz="1600" b="1" dirty="0" smtClean="0">
                <a:solidFill>
                  <a:schemeClr val="accent2"/>
                </a:solidFill>
              </a:rPr>
              <a:t> </a:t>
            </a:r>
            <a:r>
              <a:rPr lang="es-CO" sz="1600" b="1" dirty="0" err="1" smtClean="0">
                <a:solidFill>
                  <a:schemeClr val="accent2"/>
                </a:solidFill>
              </a:rPr>
              <a:t>food</a:t>
            </a:r>
            <a:r>
              <a:rPr lang="es-CO" sz="1600" b="1" dirty="0" smtClean="0">
                <a:solidFill>
                  <a:schemeClr val="accent2"/>
                </a:solidFill>
              </a:rPr>
              <a:t> </a:t>
            </a:r>
            <a:endParaRPr lang="es-CO" sz="1600" b="1" dirty="0">
              <a:solidFill>
                <a:schemeClr val="accent2"/>
              </a:solidFill>
            </a:endParaRPr>
          </a:p>
        </p:txBody>
      </p:sp>
      <p:sp>
        <p:nvSpPr>
          <p:cNvPr id="24" name="23 Rectángulo redondeado"/>
          <p:cNvSpPr/>
          <p:nvPr/>
        </p:nvSpPr>
        <p:spPr>
          <a:xfrm>
            <a:off x="1187624" y="4797152"/>
            <a:ext cx="1440160"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err="1" smtClean="0"/>
              <a:t>Energy</a:t>
            </a:r>
            <a:r>
              <a:rPr lang="es-CO" dirty="0" smtClean="0"/>
              <a:t> </a:t>
            </a:r>
            <a:r>
              <a:rPr lang="es-CO" dirty="0" err="1" smtClean="0"/>
              <a:t>giving</a:t>
            </a:r>
            <a:r>
              <a:rPr lang="es-CO" dirty="0" smtClean="0"/>
              <a:t> </a:t>
            </a:r>
            <a:r>
              <a:rPr lang="es-CO" dirty="0" err="1" smtClean="0"/>
              <a:t>food</a:t>
            </a:r>
            <a:r>
              <a:rPr lang="es-CO" dirty="0" smtClean="0"/>
              <a:t> </a:t>
            </a:r>
            <a:endParaRPr lang="es-CO" dirty="0"/>
          </a:p>
        </p:txBody>
      </p:sp>
      <p:sp>
        <p:nvSpPr>
          <p:cNvPr id="25" name="24 Rectángulo"/>
          <p:cNvSpPr/>
          <p:nvPr/>
        </p:nvSpPr>
        <p:spPr>
          <a:xfrm>
            <a:off x="7452320" y="908720"/>
            <a:ext cx="1691680" cy="1296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solidFill>
                  <a:schemeClr val="tx2"/>
                </a:solidFill>
              </a:rPr>
              <a:t>Fats</a:t>
            </a:r>
            <a:r>
              <a:rPr lang="es-CO" dirty="0" smtClean="0">
                <a:solidFill>
                  <a:schemeClr val="tx2"/>
                </a:solidFill>
              </a:rPr>
              <a:t> </a:t>
            </a:r>
            <a:endParaRPr lang="es-CO" dirty="0">
              <a:solidFill>
                <a:schemeClr val="tx2"/>
              </a:solidFill>
            </a:endParaRPr>
          </a:p>
        </p:txBody>
      </p:sp>
      <p:sp>
        <p:nvSpPr>
          <p:cNvPr id="26" name="25 Rectángulo"/>
          <p:cNvSpPr/>
          <p:nvPr/>
        </p:nvSpPr>
        <p:spPr>
          <a:xfrm>
            <a:off x="7495752" y="2204864"/>
            <a:ext cx="1619672" cy="12961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err="1" smtClean="0">
                <a:solidFill>
                  <a:schemeClr val="accent4">
                    <a:lumMod val="75000"/>
                  </a:schemeClr>
                </a:solidFill>
              </a:rPr>
              <a:t>Proteins</a:t>
            </a:r>
            <a:r>
              <a:rPr lang="es-CO" dirty="0" smtClean="0">
                <a:solidFill>
                  <a:schemeClr val="accent4">
                    <a:lumMod val="75000"/>
                  </a:schemeClr>
                </a:solidFill>
              </a:rPr>
              <a:t> </a:t>
            </a:r>
            <a:endParaRPr lang="es-CO" dirty="0">
              <a:solidFill>
                <a:schemeClr val="accent4">
                  <a:lumMod val="75000"/>
                </a:schemeClr>
              </a:solidFill>
            </a:endParaRPr>
          </a:p>
        </p:txBody>
      </p:sp>
      <p:sp>
        <p:nvSpPr>
          <p:cNvPr id="27" name="26 Rectángulo"/>
          <p:cNvSpPr/>
          <p:nvPr/>
        </p:nvSpPr>
        <p:spPr>
          <a:xfrm>
            <a:off x="7481464" y="3501008"/>
            <a:ext cx="1662536"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b="1" dirty="0" err="1" smtClean="0">
                <a:solidFill>
                  <a:schemeClr val="accent3">
                    <a:lumMod val="50000"/>
                  </a:schemeClr>
                </a:solidFill>
              </a:rPr>
              <a:t>Vitamins</a:t>
            </a:r>
            <a:r>
              <a:rPr lang="es-CO" b="1" dirty="0" smtClean="0">
                <a:solidFill>
                  <a:schemeClr val="accent3">
                    <a:lumMod val="50000"/>
                  </a:schemeClr>
                </a:solidFill>
              </a:rPr>
              <a:t> and </a:t>
            </a:r>
            <a:r>
              <a:rPr lang="es-CO" b="1" dirty="0" err="1" smtClean="0">
                <a:solidFill>
                  <a:schemeClr val="accent3">
                    <a:lumMod val="50000"/>
                  </a:schemeClr>
                </a:solidFill>
              </a:rPr>
              <a:t>minerals</a:t>
            </a:r>
            <a:r>
              <a:rPr lang="es-CO" b="1" dirty="0" smtClean="0">
                <a:solidFill>
                  <a:schemeClr val="accent3">
                    <a:lumMod val="50000"/>
                  </a:schemeClr>
                </a:solidFill>
              </a:rPr>
              <a:t> </a:t>
            </a:r>
            <a:endParaRPr lang="es-CO" b="1" dirty="0">
              <a:solidFill>
                <a:schemeClr val="accent3">
                  <a:lumMod val="50000"/>
                </a:schemeClr>
              </a:solidFill>
            </a:endParaRPr>
          </a:p>
        </p:txBody>
      </p:sp>
      <p:sp>
        <p:nvSpPr>
          <p:cNvPr id="28" name="27 Rectángulo"/>
          <p:cNvSpPr/>
          <p:nvPr/>
        </p:nvSpPr>
        <p:spPr>
          <a:xfrm>
            <a:off x="7452320" y="4797152"/>
            <a:ext cx="1691680"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dirty="0" err="1" smtClean="0"/>
              <a:t>Carbohidrates</a:t>
            </a:r>
            <a:r>
              <a:rPr lang="es-CO" sz="1600" dirty="0" smtClean="0"/>
              <a:t> </a:t>
            </a:r>
            <a:endParaRPr lang="es-CO" sz="1600" dirty="0"/>
          </a:p>
        </p:txBody>
      </p:sp>
      <p:sp>
        <p:nvSpPr>
          <p:cNvPr id="29" name="28 Nube"/>
          <p:cNvSpPr/>
          <p:nvPr/>
        </p:nvSpPr>
        <p:spPr>
          <a:xfrm>
            <a:off x="3563888" y="6093296"/>
            <a:ext cx="3096344" cy="76470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err="1" smtClean="0">
                <a:solidFill>
                  <a:schemeClr val="tx2">
                    <a:lumMod val="50000"/>
                  </a:schemeClr>
                </a:solidFill>
              </a:rPr>
              <a:t>Water</a:t>
            </a:r>
            <a:r>
              <a:rPr lang="es-CO" dirty="0" smtClean="0"/>
              <a:t> </a:t>
            </a:r>
            <a:endParaRPr lang="es-CO" dirty="0"/>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363272" cy="5112568"/>
          </a:xfrm>
        </p:spPr>
        <p:txBody>
          <a:bodyPr>
            <a:normAutofit fontScale="55000" lnSpcReduction="20000"/>
          </a:bodyPr>
          <a:lstStyle/>
          <a:p>
            <a:pPr lvl="0">
              <a:buNone/>
            </a:pPr>
            <a:r>
              <a:rPr lang="en-US" dirty="0" smtClean="0">
                <a:solidFill>
                  <a:schemeClr val="tx2">
                    <a:lumMod val="75000"/>
                  </a:schemeClr>
                </a:solidFill>
              </a:rPr>
              <a:t>1. What </a:t>
            </a:r>
            <a:r>
              <a:rPr lang="en-US" dirty="0">
                <a:solidFill>
                  <a:schemeClr val="tx2">
                    <a:lumMod val="75000"/>
                  </a:schemeClr>
                </a:solidFill>
              </a:rPr>
              <a:t>do the color bands on the Food Guide Pyramid </a:t>
            </a:r>
            <a:r>
              <a:rPr lang="en-US" dirty="0" smtClean="0">
                <a:solidFill>
                  <a:schemeClr val="tx2">
                    <a:lumMod val="75000"/>
                  </a:schemeClr>
                </a:solidFill>
              </a:rPr>
              <a:t>represent</a:t>
            </a:r>
            <a:r>
              <a:rPr lang="en-US" dirty="0">
                <a:solidFill>
                  <a:schemeClr val="tx2">
                    <a:lumMod val="75000"/>
                  </a:schemeClr>
                </a:solidFill>
              </a:rPr>
              <a:t>?</a:t>
            </a:r>
            <a:endParaRPr lang="es-CO" dirty="0">
              <a:solidFill>
                <a:schemeClr val="tx2">
                  <a:lumMod val="75000"/>
                </a:schemeClr>
              </a:solidFill>
            </a:endParaRPr>
          </a:p>
          <a:p>
            <a:pPr lvl="1">
              <a:buNone/>
            </a:pPr>
            <a:r>
              <a:rPr lang="en-US" dirty="0" smtClean="0">
                <a:solidFill>
                  <a:schemeClr val="tx2">
                    <a:lumMod val="75000"/>
                  </a:schemeClr>
                </a:solidFill>
              </a:rPr>
              <a:t>a. A </a:t>
            </a:r>
            <a:r>
              <a:rPr lang="en-US" dirty="0">
                <a:solidFill>
                  <a:schemeClr val="tx2">
                    <a:lumMod val="75000"/>
                  </a:schemeClr>
                </a:solidFill>
              </a:rPr>
              <a:t>rainbow</a:t>
            </a:r>
            <a:endParaRPr lang="es-CO" dirty="0">
              <a:solidFill>
                <a:schemeClr val="tx2">
                  <a:lumMod val="75000"/>
                </a:schemeClr>
              </a:solidFill>
            </a:endParaRPr>
          </a:p>
          <a:p>
            <a:pPr lvl="1">
              <a:buNone/>
            </a:pPr>
            <a:r>
              <a:rPr lang="en-US" dirty="0" smtClean="0">
                <a:solidFill>
                  <a:schemeClr val="tx2">
                    <a:lumMod val="75000"/>
                  </a:schemeClr>
                </a:solidFill>
              </a:rPr>
              <a:t>b. Vitamins </a:t>
            </a:r>
            <a:r>
              <a:rPr lang="en-US" dirty="0">
                <a:solidFill>
                  <a:schemeClr val="tx2">
                    <a:lumMod val="75000"/>
                  </a:schemeClr>
                </a:solidFill>
              </a:rPr>
              <a:t>and minerals</a:t>
            </a:r>
            <a:endParaRPr lang="es-CO" dirty="0">
              <a:solidFill>
                <a:schemeClr val="tx2">
                  <a:lumMod val="75000"/>
                </a:schemeClr>
              </a:solidFill>
            </a:endParaRPr>
          </a:p>
          <a:p>
            <a:pPr lvl="1">
              <a:buNone/>
            </a:pPr>
            <a:r>
              <a:rPr lang="en-US" dirty="0" smtClean="0">
                <a:solidFill>
                  <a:schemeClr val="tx2">
                    <a:lumMod val="75000"/>
                  </a:schemeClr>
                </a:solidFill>
              </a:rPr>
              <a:t>c. Different </a:t>
            </a:r>
            <a:r>
              <a:rPr lang="en-US" dirty="0">
                <a:solidFill>
                  <a:schemeClr val="tx2">
                    <a:lumMod val="75000"/>
                  </a:schemeClr>
                </a:solidFill>
              </a:rPr>
              <a:t>food groups</a:t>
            </a:r>
            <a:endParaRPr lang="es-CO" dirty="0">
              <a:solidFill>
                <a:schemeClr val="tx2">
                  <a:lumMod val="75000"/>
                </a:schemeClr>
              </a:solidFill>
            </a:endParaRPr>
          </a:p>
          <a:p>
            <a:pPr lvl="0">
              <a:buNone/>
            </a:pPr>
            <a:r>
              <a:rPr lang="en-US" dirty="0" smtClean="0">
                <a:solidFill>
                  <a:schemeClr val="tx2">
                    <a:lumMod val="75000"/>
                  </a:schemeClr>
                </a:solidFill>
              </a:rPr>
              <a:t>2. Some </a:t>
            </a:r>
            <a:r>
              <a:rPr lang="en-US" dirty="0">
                <a:solidFill>
                  <a:schemeClr val="tx2">
                    <a:lumMod val="75000"/>
                  </a:schemeClr>
                </a:solidFill>
              </a:rPr>
              <a:t>color bands are bigger than others. Why?</a:t>
            </a:r>
            <a:endParaRPr lang="es-CO" dirty="0">
              <a:solidFill>
                <a:schemeClr val="tx2">
                  <a:lumMod val="75000"/>
                </a:schemeClr>
              </a:solidFill>
            </a:endParaRPr>
          </a:p>
          <a:p>
            <a:pPr lvl="1">
              <a:buNone/>
            </a:pPr>
            <a:r>
              <a:rPr lang="en-US" dirty="0" smtClean="0">
                <a:solidFill>
                  <a:schemeClr val="tx2">
                    <a:lumMod val="75000"/>
                  </a:schemeClr>
                </a:solidFill>
              </a:rPr>
              <a:t>a. To </a:t>
            </a:r>
            <a:r>
              <a:rPr lang="en-US" dirty="0">
                <a:solidFill>
                  <a:schemeClr val="tx2">
                    <a:lumMod val="75000"/>
                  </a:schemeClr>
                </a:solidFill>
              </a:rPr>
              <a:t>show that should eat oranges more than any other food?</a:t>
            </a:r>
            <a:endParaRPr lang="es-CO" dirty="0">
              <a:solidFill>
                <a:schemeClr val="tx2">
                  <a:lumMod val="75000"/>
                </a:schemeClr>
              </a:solidFill>
            </a:endParaRPr>
          </a:p>
          <a:p>
            <a:pPr lvl="1">
              <a:buNone/>
            </a:pPr>
            <a:r>
              <a:rPr lang="en-US" dirty="0" smtClean="0">
                <a:solidFill>
                  <a:schemeClr val="tx2">
                    <a:lumMod val="75000"/>
                  </a:schemeClr>
                </a:solidFill>
              </a:rPr>
              <a:t>b. To </a:t>
            </a:r>
            <a:r>
              <a:rPr lang="en-US" dirty="0">
                <a:solidFill>
                  <a:schemeClr val="tx2">
                    <a:lumMod val="75000"/>
                  </a:schemeClr>
                </a:solidFill>
              </a:rPr>
              <a:t>show that you should eat more of some food groups and less of </a:t>
            </a:r>
            <a:r>
              <a:rPr lang="en-US" dirty="0" smtClean="0">
                <a:solidFill>
                  <a:schemeClr val="tx2">
                    <a:lumMod val="75000"/>
                  </a:schemeClr>
                </a:solidFill>
              </a:rPr>
              <a:t>others</a:t>
            </a:r>
            <a:endParaRPr lang="es-CO" dirty="0">
              <a:solidFill>
                <a:schemeClr val="tx2">
                  <a:lumMod val="75000"/>
                </a:schemeClr>
              </a:solidFill>
            </a:endParaRPr>
          </a:p>
          <a:p>
            <a:pPr lvl="1">
              <a:buNone/>
            </a:pPr>
            <a:r>
              <a:rPr lang="en-US" dirty="0" smtClean="0">
                <a:solidFill>
                  <a:schemeClr val="tx2">
                    <a:lumMod val="75000"/>
                  </a:schemeClr>
                </a:solidFill>
              </a:rPr>
              <a:t>c. The </a:t>
            </a:r>
            <a:r>
              <a:rPr lang="en-US" dirty="0">
                <a:solidFill>
                  <a:schemeClr val="tx2">
                    <a:lumMod val="75000"/>
                  </a:schemeClr>
                </a:solidFill>
              </a:rPr>
              <a:t>person who drew the pyramid thought it looked pretty that way </a:t>
            </a:r>
            <a:endParaRPr lang="es-CO" dirty="0">
              <a:solidFill>
                <a:schemeClr val="tx2">
                  <a:lumMod val="75000"/>
                </a:schemeClr>
              </a:solidFill>
            </a:endParaRPr>
          </a:p>
          <a:p>
            <a:pPr lvl="0">
              <a:buNone/>
            </a:pPr>
            <a:r>
              <a:rPr lang="en-US" dirty="0" smtClean="0">
                <a:solidFill>
                  <a:schemeClr val="tx2">
                    <a:lumMod val="75000"/>
                  </a:schemeClr>
                </a:solidFill>
              </a:rPr>
              <a:t>3. Who </a:t>
            </a:r>
            <a:r>
              <a:rPr lang="en-US" dirty="0">
                <a:solidFill>
                  <a:schemeClr val="tx2">
                    <a:lumMod val="75000"/>
                  </a:schemeClr>
                </a:solidFill>
              </a:rPr>
              <a:t>can follow the Food Guide Pyramid?</a:t>
            </a:r>
            <a:endParaRPr lang="es-CO" dirty="0">
              <a:solidFill>
                <a:schemeClr val="tx2">
                  <a:lumMod val="75000"/>
                </a:schemeClr>
              </a:solidFill>
            </a:endParaRPr>
          </a:p>
          <a:p>
            <a:pPr lvl="1">
              <a:buNone/>
            </a:pPr>
            <a:r>
              <a:rPr lang="en-US" dirty="0" smtClean="0">
                <a:solidFill>
                  <a:schemeClr val="tx2">
                    <a:lumMod val="75000"/>
                  </a:schemeClr>
                </a:solidFill>
              </a:rPr>
              <a:t>a. Only </a:t>
            </a:r>
            <a:r>
              <a:rPr lang="en-US" dirty="0">
                <a:solidFill>
                  <a:schemeClr val="tx2">
                    <a:lumMod val="75000"/>
                  </a:schemeClr>
                </a:solidFill>
              </a:rPr>
              <a:t>people older than 18</a:t>
            </a:r>
            <a:endParaRPr lang="es-CO" dirty="0">
              <a:solidFill>
                <a:schemeClr val="tx2">
                  <a:lumMod val="75000"/>
                </a:schemeClr>
              </a:solidFill>
            </a:endParaRPr>
          </a:p>
          <a:p>
            <a:pPr lvl="1">
              <a:buNone/>
            </a:pPr>
            <a:r>
              <a:rPr lang="en-US" dirty="0" smtClean="0">
                <a:solidFill>
                  <a:schemeClr val="tx2">
                    <a:lumMod val="75000"/>
                  </a:schemeClr>
                </a:solidFill>
              </a:rPr>
              <a:t>b. Only </a:t>
            </a:r>
            <a:r>
              <a:rPr lang="en-US" dirty="0">
                <a:solidFill>
                  <a:schemeClr val="tx2">
                    <a:lumMod val="75000"/>
                  </a:schemeClr>
                </a:solidFill>
              </a:rPr>
              <a:t>vegetarians</a:t>
            </a:r>
            <a:endParaRPr lang="es-CO" dirty="0">
              <a:solidFill>
                <a:schemeClr val="tx2">
                  <a:lumMod val="75000"/>
                </a:schemeClr>
              </a:solidFill>
            </a:endParaRPr>
          </a:p>
          <a:p>
            <a:pPr lvl="1">
              <a:buNone/>
            </a:pPr>
            <a:r>
              <a:rPr lang="en-US" dirty="0" smtClean="0">
                <a:solidFill>
                  <a:schemeClr val="tx2">
                    <a:lumMod val="75000"/>
                  </a:schemeClr>
                </a:solidFill>
              </a:rPr>
              <a:t>c. Most </a:t>
            </a:r>
            <a:r>
              <a:rPr lang="en-US" dirty="0">
                <a:solidFill>
                  <a:schemeClr val="tx2">
                    <a:lumMod val="75000"/>
                  </a:schemeClr>
                </a:solidFill>
              </a:rPr>
              <a:t>people older than 2</a:t>
            </a:r>
            <a:endParaRPr lang="es-CO" dirty="0">
              <a:solidFill>
                <a:schemeClr val="tx2">
                  <a:lumMod val="75000"/>
                </a:schemeClr>
              </a:solidFill>
            </a:endParaRPr>
          </a:p>
          <a:p>
            <a:pPr lvl="0">
              <a:buNone/>
            </a:pPr>
            <a:r>
              <a:rPr lang="en-US" dirty="0" smtClean="0">
                <a:solidFill>
                  <a:schemeClr val="tx2">
                    <a:lumMod val="75000"/>
                  </a:schemeClr>
                </a:solidFill>
              </a:rPr>
              <a:t>4. The </a:t>
            </a:r>
            <a:r>
              <a:rPr lang="en-US" dirty="0">
                <a:solidFill>
                  <a:schemeClr val="tx2">
                    <a:lumMod val="75000"/>
                  </a:schemeClr>
                </a:solidFill>
              </a:rPr>
              <a:t>yellow band of the Pyramid stands for what?</a:t>
            </a:r>
            <a:endParaRPr lang="es-CO" dirty="0">
              <a:solidFill>
                <a:schemeClr val="tx2">
                  <a:lumMod val="75000"/>
                </a:schemeClr>
              </a:solidFill>
            </a:endParaRPr>
          </a:p>
          <a:p>
            <a:pPr lvl="1">
              <a:buNone/>
            </a:pPr>
            <a:r>
              <a:rPr lang="en-US" dirty="0" smtClean="0">
                <a:solidFill>
                  <a:schemeClr val="tx2">
                    <a:lumMod val="75000"/>
                  </a:schemeClr>
                </a:solidFill>
              </a:rPr>
              <a:t>a. Oils</a:t>
            </a:r>
            <a:endParaRPr lang="es-CO" dirty="0">
              <a:solidFill>
                <a:schemeClr val="tx2">
                  <a:lumMod val="75000"/>
                </a:schemeClr>
              </a:solidFill>
            </a:endParaRPr>
          </a:p>
          <a:p>
            <a:pPr lvl="1">
              <a:buNone/>
            </a:pPr>
            <a:r>
              <a:rPr lang="en-US" dirty="0" smtClean="0">
                <a:solidFill>
                  <a:schemeClr val="tx2">
                    <a:lumMod val="75000"/>
                  </a:schemeClr>
                </a:solidFill>
              </a:rPr>
              <a:t>b. Grains</a:t>
            </a:r>
            <a:endParaRPr lang="es-CO" dirty="0">
              <a:solidFill>
                <a:schemeClr val="tx2">
                  <a:lumMod val="75000"/>
                </a:schemeClr>
              </a:solidFill>
            </a:endParaRPr>
          </a:p>
          <a:p>
            <a:pPr lvl="1">
              <a:buNone/>
            </a:pPr>
            <a:r>
              <a:rPr lang="en-US" dirty="0" smtClean="0">
                <a:solidFill>
                  <a:schemeClr val="tx2">
                    <a:lumMod val="75000"/>
                  </a:schemeClr>
                </a:solidFill>
              </a:rPr>
              <a:t>c. Vegetables</a:t>
            </a:r>
            <a:endParaRPr lang="es-CO" dirty="0">
              <a:solidFill>
                <a:schemeClr val="tx2">
                  <a:lumMod val="75000"/>
                </a:schemeClr>
              </a:solidFill>
            </a:endParaRPr>
          </a:p>
          <a:p>
            <a:pPr lvl="0">
              <a:buNone/>
            </a:pPr>
            <a:r>
              <a:rPr lang="en-US" dirty="0" smtClean="0">
                <a:solidFill>
                  <a:schemeClr val="tx2">
                    <a:lumMod val="75000"/>
                  </a:schemeClr>
                </a:solidFill>
              </a:rPr>
              <a:t>5. The </a:t>
            </a:r>
            <a:r>
              <a:rPr lang="en-US" dirty="0">
                <a:solidFill>
                  <a:schemeClr val="tx2">
                    <a:lumMod val="75000"/>
                  </a:schemeClr>
                </a:solidFill>
              </a:rPr>
              <a:t>green band on the Pyramid represents which food group?</a:t>
            </a:r>
            <a:endParaRPr lang="es-CO" dirty="0">
              <a:solidFill>
                <a:schemeClr val="tx2">
                  <a:lumMod val="75000"/>
                </a:schemeClr>
              </a:solidFill>
            </a:endParaRPr>
          </a:p>
          <a:p>
            <a:pPr lvl="1">
              <a:buNone/>
            </a:pPr>
            <a:r>
              <a:rPr lang="en-US" dirty="0" smtClean="0">
                <a:solidFill>
                  <a:schemeClr val="tx2">
                    <a:lumMod val="75000"/>
                  </a:schemeClr>
                </a:solidFill>
              </a:rPr>
              <a:t>a. Fruits</a:t>
            </a:r>
            <a:endParaRPr lang="es-CO" dirty="0">
              <a:solidFill>
                <a:schemeClr val="tx2">
                  <a:lumMod val="75000"/>
                </a:schemeClr>
              </a:solidFill>
            </a:endParaRPr>
          </a:p>
          <a:p>
            <a:pPr lvl="1">
              <a:buNone/>
            </a:pPr>
            <a:r>
              <a:rPr lang="en-US" dirty="0" smtClean="0">
                <a:solidFill>
                  <a:schemeClr val="tx2">
                    <a:lumMod val="75000"/>
                  </a:schemeClr>
                </a:solidFill>
              </a:rPr>
              <a:t>b. Vegetables</a:t>
            </a:r>
            <a:endParaRPr lang="es-CO" dirty="0">
              <a:solidFill>
                <a:schemeClr val="tx2">
                  <a:lumMod val="75000"/>
                </a:schemeClr>
              </a:solidFill>
            </a:endParaRPr>
          </a:p>
          <a:p>
            <a:pPr lvl="1">
              <a:buNone/>
            </a:pPr>
            <a:r>
              <a:rPr lang="en-US" dirty="0" smtClean="0">
                <a:solidFill>
                  <a:schemeClr val="tx2">
                    <a:lumMod val="75000"/>
                  </a:schemeClr>
                </a:solidFill>
              </a:rPr>
              <a:t>c. Milk</a:t>
            </a:r>
            <a:endParaRPr lang="es-CO" dirty="0">
              <a:solidFill>
                <a:schemeClr val="tx2">
                  <a:lumMod val="75000"/>
                </a:schemeClr>
              </a:solidFill>
            </a:endParaRPr>
          </a:p>
        </p:txBody>
      </p:sp>
      <p:pic>
        <p:nvPicPr>
          <p:cNvPr id="4" name="3 Imagen"/>
          <p:cNvPicPr/>
          <p:nvPr/>
        </p:nvPicPr>
        <p:blipFill>
          <a:blip r:embed="rId2" cstate="print"/>
          <a:srcRect/>
          <a:stretch>
            <a:fillRect/>
          </a:stretch>
        </p:blipFill>
        <p:spPr bwMode="auto">
          <a:xfrm>
            <a:off x="1979712" y="188640"/>
            <a:ext cx="5328592" cy="115212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lvl="0">
              <a:buNone/>
            </a:pPr>
            <a:r>
              <a:rPr lang="en-US" sz="1600" dirty="0" smtClean="0">
                <a:solidFill>
                  <a:schemeClr val="tx2">
                    <a:lumMod val="75000"/>
                  </a:schemeClr>
                </a:solidFill>
              </a:rPr>
              <a:t>6. The </a:t>
            </a:r>
            <a:r>
              <a:rPr lang="en-US" sz="1600" dirty="0">
                <a:solidFill>
                  <a:schemeClr val="tx2">
                    <a:lumMod val="75000"/>
                  </a:schemeClr>
                </a:solidFill>
              </a:rPr>
              <a:t>red band on the Pyramid stands for which group?</a:t>
            </a:r>
            <a:endParaRPr lang="es-CO" sz="1600" dirty="0">
              <a:solidFill>
                <a:schemeClr val="tx2">
                  <a:lumMod val="75000"/>
                </a:schemeClr>
              </a:solidFill>
            </a:endParaRPr>
          </a:p>
          <a:p>
            <a:pPr lvl="1">
              <a:buNone/>
            </a:pPr>
            <a:r>
              <a:rPr lang="en-US" sz="1600" dirty="0" smtClean="0">
                <a:solidFill>
                  <a:schemeClr val="tx2">
                    <a:lumMod val="75000"/>
                  </a:schemeClr>
                </a:solidFill>
              </a:rPr>
              <a:t>a. Grains</a:t>
            </a:r>
            <a:endParaRPr lang="es-CO" sz="1600" dirty="0">
              <a:solidFill>
                <a:schemeClr val="tx2">
                  <a:lumMod val="75000"/>
                </a:schemeClr>
              </a:solidFill>
            </a:endParaRPr>
          </a:p>
          <a:p>
            <a:pPr lvl="1">
              <a:buNone/>
            </a:pPr>
            <a:r>
              <a:rPr lang="en-US" sz="1600" dirty="0" smtClean="0">
                <a:solidFill>
                  <a:schemeClr val="tx2">
                    <a:lumMod val="75000"/>
                  </a:schemeClr>
                </a:solidFill>
              </a:rPr>
              <a:t>b. Fruits</a:t>
            </a:r>
            <a:endParaRPr lang="es-CO" sz="1600" dirty="0">
              <a:solidFill>
                <a:schemeClr val="tx2">
                  <a:lumMod val="75000"/>
                </a:schemeClr>
              </a:solidFill>
            </a:endParaRPr>
          </a:p>
          <a:p>
            <a:pPr lvl="1">
              <a:buNone/>
            </a:pPr>
            <a:r>
              <a:rPr lang="en-US" sz="1600" dirty="0" smtClean="0">
                <a:solidFill>
                  <a:schemeClr val="tx2">
                    <a:lumMod val="75000"/>
                  </a:schemeClr>
                </a:solidFill>
              </a:rPr>
              <a:t>c. Meat </a:t>
            </a:r>
            <a:r>
              <a:rPr lang="en-US" sz="1600" dirty="0">
                <a:solidFill>
                  <a:schemeClr val="tx2">
                    <a:lumMod val="75000"/>
                  </a:schemeClr>
                </a:solidFill>
              </a:rPr>
              <a:t>and beans</a:t>
            </a:r>
            <a:endParaRPr lang="es-CO" sz="1600" dirty="0">
              <a:solidFill>
                <a:schemeClr val="tx2">
                  <a:lumMod val="75000"/>
                </a:schemeClr>
              </a:solidFill>
            </a:endParaRPr>
          </a:p>
          <a:p>
            <a:pPr lvl="0">
              <a:buNone/>
            </a:pPr>
            <a:r>
              <a:rPr lang="en-US" sz="1600" dirty="0" smtClean="0">
                <a:solidFill>
                  <a:schemeClr val="tx2">
                    <a:lumMod val="75000"/>
                  </a:schemeClr>
                </a:solidFill>
              </a:rPr>
              <a:t>7. The </a:t>
            </a:r>
            <a:r>
              <a:rPr lang="en-US" sz="1600" dirty="0">
                <a:solidFill>
                  <a:schemeClr val="tx2">
                    <a:lumMod val="75000"/>
                  </a:schemeClr>
                </a:solidFill>
              </a:rPr>
              <a:t>purple band on the Pyramid represents which foods? </a:t>
            </a:r>
            <a:endParaRPr lang="es-CO" sz="1600" dirty="0">
              <a:solidFill>
                <a:schemeClr val="tx2">
                  <a:lumMod val="75000"/>
                </a:schemeClr>
              </a:solidFill>
            </a:endParaRPr>
          </a:p>
          <a:p>
            <a:pPr lvl="1">
              <a:buNone/>
            </a:pPr>
            <a:r>
              <a:rPr lang="en-US" sz="1600" dirty="0" smtClean="0">
                <a:solidFill>
                  <a:schemeClr val="tx2">
                    <a:lumMod val="75000"/>
                  </a:schemeClr>
                </a:solidFill>
              </a:rPr>
              <a:t>a. Meat </a:t>
            </a:r>
            <a:r>
              <a:rPr lang="en-US" sz="1600" dirty="0">
                <a:solidFill>
                  <a:schemeClr val="tx2">
                    <a:lumMod val="75000"/>
                  </a:schemeClr>
                </a:solidFill>
              </a:rPr>
              <a:t>and beans</a:t>
            </a:r>
            <a:endParaRPr lang="es-CO" sz="1600" dirty="0">
              <a:solidFill>
                <a:schemeClr val="tx2">
                  <a:lumMod val="75000"/>
                </a:schemeClr>
              </a:solidFill>
            </a:endParaRPr>
          </a:p>
          <a:p>
            <a:pPr lvl="1">
              <a:buNone/>
            </a:pPr>
            <a:r>
              <a:rPr lang="en-US" sz="1600" dirty="0" smtClean="0">
                <a:solidFill>
                  <a:schemeClr val="tx2">
                    <a:lumMod val="75000"/>
                  </a:schemeClr>
                </a:solidFill>
              </a:rPr>
              <a:t>b. Milk</a:t>
            </a:r>
            <a:endParaRPr lang="es-CO" sz="1600" dirty="0">
              <a:solidFill>
                <a:schemeClr val="tx2">
                  <a:lumMod val="75000"/>
                </a:schemeClr>
              </a:solidFill>
            </a:endParaRPr>
          </a:p>
          <a:p>
            <a:pPr lvl="1">
              <a:buNone/>
            </a:pPr>
            <a:r>
              <a:rPr lang="en-US" sz="1600" dirty="0" smtClean="0">
                <a:solidFill>
                  <a:schemeClr val="tx2">
                    <a:lumMod val="75000"/>
                  </a:schemeClr>
                </a:solidFill>
              </a:rPr>
              <a:t>c. Oils</a:t>
            </a:r>
            <a:endParaRPr lang="es-CO" sz="1600" dirty="0">
              <a:solidFill>
                <a:schemeClr val="tx2">
                  <a:lumMod val="75000"/>
                </a:schemeClr>
              </a:solidFill>
            </a:endParaRPr>
          </a:p>
          <a:p>
            <a:pPr lvl="0">
              <a:buNone/>
            </a:pPr>
            <a:r>
              <a:rPr lang="en-US" sz="1600" dirty="0" smtClean="0">
                <a:solidFill>
                  <a:schemeClr val="tx2">
                    <a:lumMod val="75000"/>
                  </a:schemeClr>
                </a:solidFill>
              </a:rPr>
              <a:t>8. The </a:t>
            </a:r>
            <a:r>
              <a:rPr lang="en-US" sz="1600" dirty="0">
                <a:solidFill>
                  <a:schemeClr val="tx2">
                    <a:lumMod val="75000"/>
                  </a:schemeClr>
                </a:solidFill>
              </a:rPr>
              <a:t>orange band on the Pyramid stands for which food group?</a:t>
            </a:r>
            <a:endParaRPr lang="es-CO" sz="1600" dirty="0">
              <a:solidFill>
                <a:schemeClr val="tx2">
                  <a:lumMod val="75000"/>
                </a:schemeClr>
              </a:solidFill>
            </a:endParaRPr>
          </a:p>
          <a:p>
            <a:pPr lvl="1">
              <a:buNone/>
            </a:pPr>
            <a:r>
              <a:rPr lang="en-US" sz="1600" dirty="0" smtClean="0">
                <a:solidFill>
                  <a:schemeClr val="tx2">
                    <a:lumMod val="75000"/>
                  </a:schemeClr>
                </a:solidFill>
              </a:rPr>
              <a:t>a. Oils</a:t>
            </a:r>
            <a:endParaRPr lang="es-CO" sz="1600" dirty="0">
              <a:solidFill>
                <a:schemeClr val="tx2">
                  <a:lumMod val="75000"/>
                </a:schemeClr>
              </a:solidFill>
            </a:endParaRPr>
          </a:p>
          <a:p>
            <a:pPr lvl="1">
              <a:buNone/>
            </a:pPr>
            <a:r>
              <a:rPr lang="en-US" sz="1600" dirty="0" smtClean="0">
                <a:solidFill>
                  <a:schemeClr val="tx2">
                    <a:lumMod val="75000"/>
                  </a:schemeClr>
                </a:solidFill>
              </a:rPr>
              <a:t>b. Fruit</a:t>
            </a:r>
            <a:endParaRPr lang="es-CO" sz="1600" dirty="0">
              <a:solidFill>
                <a:schemeClr val="tx2">
                  <a:lumMod val="75000"/>
                </a:schemeClr>
              </a:solidFill>
            </a:endParaRPr>
          </a:p>
          <a:p>
            <a:pPr lvl="1">
              <a:buNone/>
            </a:pPr>
            <a:r>
              <a:rPr lang="en-US" sz="1600" dirty="0" smtClean="0">
                <a:solidFill>
                  <a:schemeClr val="tx2">
                    <a:lumMod val="75000"/>
                  </a:schemeClr>
                </a:solidFill>
              </a:rPr>
              <a:t>c. Grains</a:t>
            </a:r>
            <a:endParaRPr lang="es-CO" sz="1600" dirty="0">
              <a:solidFill>
                <a:schemeClr val="tx2">
                  <a:lumMod val="75000"/>
                </a:schemeClr>
              </a:solidFill>
            </a:endParaRPr>
          </a:p>
          <a:p>
            <a:pPr lvl="0">
              <a:buNone/>
            </a:pPr>
            <a:r>
              <a:rPr lang="en-US" sz="1600" dirty="0" smtClean="0">
                <a:solidFill>
                  <a:schemeClr val="tx2">
                    <a:lumMod val="75000"/>
                  </a:schemeClr>
                </a:solidFill>
              </a:rPr>
              <a:t>9. He </a:t>
            </a:r>
            <a:r>
              <a:rPr lang="en-US" sz="1600" dirty="0">
                <a:solidFill>
                  <a:schemeClr val="tx2">
                    <a:lumMod val="75000"/>
                  </a:schemeClr>
                </a:solidFill>
              </a:rPr>
              <a:t>blue band on the Pyramid represents which food group?</a:t>
            </a:r>
            <a:endParaRPr lang="es-CO" sz="1600" dirty="0">
              <a:solidFill>
                <a:schemeClr val="tx2">
                  <a:lumMod val="75000"/>
                </a:schemeClr>
              </a:solidFill>
            </a:endParaRPr>
          </a:p>
          <a:p>
            <a:pPr lvl="1">
              <a:buNone/>
            </a:pPr>
            <a:r>
              <a:rPr lang="en-US" sz="1600" dirty="0" smtClean="0">
                <a:solidFill>
                  <a:schemeClr val="tx2">
                    <a:lumMod val="75000"/>
                  </a:schemeClr>
                </a:solidFill>
              </a:rPr>
              <a:t>a. Vegetables</a:t>
            </a:r>
            <a:endParaRPr lang="es-CO" sz="1600" dirty="0">
              <a:solidFill>
                <a:schemeClr val="tx2">
                  <a:lumMod val="75000"/>
                </a:schemeClr>
              </a:solidFill>
            </a:endParaRPr>
          </a:p>
          <a:p>
            <a:pPr lvl="1">
              <a:buNone/>
            </a:pPr>
            <a:r>
              <a:rPr lang="en-US" sz="1600" dirty="0" smtClean="0">
                <a:solidFill>
                  <a:schemeClr val="tx2">
                    <a:lumMod val="75000"/>
                  </a:schemeClr>
                </a:solidFill>
              </a:rPr>
              <a:t>b. Milk</a:t>
            </a:r>
            <a:endParaRPr lang="es-CO" sz="1600" dirty="0">
              <a:solidFill>
                <a:schemeClr val="tx2">
                  <a:lumMod val="75000"/>
                </a:schemeClr>
              </a:solidFill>
            </a:endParaRPr>
          </a:p>
          <a:p>
            <a:pPr lvl="1">
              <a:buNone/>
            </a:pPr>
            <a:r>
              <a:rPr lang="en-US" sz="1600" dirty="0" smtClean="0">
                <a:solidFill>
                  <a:schemeClr val="tx2">
                    <a:lumMod val="75000"/>
                  </a:schemeClr>
                </a:solidFill>
              </a:rPr>
              <a:t>c. Meat </a:t>
            </a:r>
            <a:r>
              <a:rPr lang="en-US" sz="1600" dirty="0">
                <a:solidFill>
                  <a:schemeClr val="tx2">
                    <a:lumMod val="75000"/>
                  </a:schemeClr>
                </a:solidFill>
              </a:rPr>
              <a:t>and beans</a:t>
            </a:r>
            <a:endParaRPr lang="es-CO" sz="1600" dirty="0">
              <a:solidFill>
                <a:schemeClr val="tx2">
                  <a:lumMod val="75000"/>
                </a:schemeClr>
              </a:solidFill>
            </a:endParaRPr>
          </a:p>
          <a:p>
            <a:pPr lvl="0">
              <a:buNone/>
            </a:pPr>
            <a:r>
              <a:rPr lang="en-US" sz="1600" dirty="0" smtClean="0">
                <a:solidFill>
                  <a:schemeClr val="tx2">
                    <a:lumMod val="75000"/>
                  </a:schemeClr>
                </a:solidFill>
              </a:rPr>
              <a:t>10.</a:t>
            </a:r>
            <a:r>
              <a:rPr lang="en-US" sz="1600" dirty="0">
                <a:solidFill>
                  <a:schemeClr val="tx2">
                    <a:lumMod val="75000"/>
                  </a:schemeClr>
                </a:solidFill>
              </a:rPr>
              <a:t> </a:t>
            </a:r>
            <a:r>
              <a:rPr lang="en-US" sz="1600" dirty="0" smtClean="0">
                <a:solidFill>
                  <a:schemeClr val="tx2">
                    <a:lumMod val="75000"/>
                  </a:schemeClr>
                </a:solidFill>
              </a:rPr>
              <a:t>Why </a:t>
            </a:r>
            <a:r>
              <a:rPr lang="en-US" sz="1600" dirty="0">
                <a:solidFill>
                  <a:schemeClr val="tx2">
                    <a:lumMod val="75000"/>
                  </a:schemeClr>
                </a:solidFill>
              </a:rPr>
              <a:t>is the stick figure climbing the side of the Pyramid?</a:t>
            </a:r>
            <a:endParaRPr lang="es-CO" sz="1600" dirty="0">
              <a:solidFill>
                <a:schemeClr val="tx2">
                  <a:lumMod val="75000"/>
                </a:schemeClr>
              </a:solidFill>
            </a:endParaRPr>
          </a:p>
          <a:p>
            <a:pPr lvl="1">
              <a:buNone/>
            </a:pPr>
            <a:r>
              <a:rPr lang="en-US" sz="1600" dirty="0" smtClean="0">
                <a:solidFill>
                  <a:schemeClr val="tx2">
                    <a:lumMod val="75000"/>
                  </a:schemeClr>
                </a:solidFill>
              </a:rPr>
              <a:t>a. The </a:t>
            </a:r>
            <a:r>
              <a:rPr lang="en-US" sz="1600" dirty="0">
                <a:solidFill>
                  <a:schemeClr val="tx2">
                    <a:lumMod val="75000"/>
                  </a:schemeClr>
                </a:solidFill>
              </a:rPr>
              <a:t>Pyramid’s elevator is broken</a:t>
            </a:r>
            <a:endParaRPr lang="es-CO" sz="1600" dirty="0">
              <a:solidFill>
                <a:schemeClr val="tx2">
                  <a:lumMod val="75000"/>
                </a:schemeClr>
              </a:solidFill>
            </a:endParaRPr>
          </a:p>
          <a:p>
            <a:pPr lvl="1">
              <a:buNone/>
            </a:pPr>
            <a:r>
              <a:rPr lang="en-US" sz="1600" dirty="0" smtClean="0">
                <a:solidFill>
                  <a:schemeClr val="tx2">
                    <a:lumMod val="75000"/>
                  </a:schemeClr>
                </a:solidFill>
              </a:rPr>
              <a:t>b. To </a:t>
            </a:r>
            <a:r>
              <a:rPr lang="en-US" sz="1600" dirty="0">
                <a:solidFill>
                  <a:schemeClr val="tx2">
                    <a:lumMod val="75000"/>
                  </a:schemeClr>
                </a:solidFill>
              </a:rPr>
              <a:t>show that exercise is an important part of healthy </a:t>
            </a:r>
            <a:r>
              <a:rPr lang="en-US" sz="1600" dirty="0" smtClean="0">
                <a:solidFill>
                  <a:schemeClr val="tx2">
                    <a:lumMod val="75000"/>
                  </a:schemeClr>
                </a:solidFill>
              </a:rPr>
              <a:t>living</a:t>
            </a:r>
            <a:endParaRPr lang="es-CO" sz="1600" dirty="0" smtClean="0">
              <a:solidFill>
                <a:schemeClr val="tx2">
                  <a:lumMod val="75000"/>
                </a:schemeClr>
              </a:solidFill>
            </a:endParaRPr>
          </a:p>
          <a:p>
            <a:pPr lvl="1">
              <a:buNone/>
            </a:pPr>
            <a:r>
              <a:rPr lang="en-US" sz="1600" dirty="0" smtClean="0">
                <a:solidFill>
                  <a:schemeClr val="tx2">
                    <a:lumMod val="75000"/>
                  </a:schemeClr>
                </a:solidFill>
              </a:rPr>
              <a:t>c. He </a:t>
            </a:r>
            <a:r>
              <a:rPr lang="en-US" sz="1600" dirty="0">
                <a:solidFill>
                  <a:schemeClr val="tx2">
                    <a:lumMod val="75000"/>
                  </a:schemeClr>
                </a:solidFill>
              </a:rPr>
              <a:t>wants to slide down the other side</a:t>
            </a:r>
            <a:endParaRPr lang="es-CO" sz="1600" dirty="0">
              <a:solidFill>
                <a:schemeClr val="tx2">
                  <a:lumMod val="75000"/>
                </a:schemeClr>
              </a:solidFill>
            </a:endParaRPr>
          </a:p>
        </p:txBody>
      </p:sp>
      <p:pic>
        <p:nvPicPr>
          <p:cNvPr id="4" name="3 Imagen"/>
          <p:cNvPicPr/>
          <p:nvPr/>
        </p:nvPicPr>
        <p:blipFill>
          <a:blip r:embed="rId2" cstate="print"/>
          <a:srcRect/>
          <a:stretch>
            <a:fillRect/>
          </a:stretch>
        </p:blipFill>
        <p:spPr bwMode="auto">
          <a:xfrm>
            <a:off x="7452320" y="260648"/>
            <a:ext cx="1512168" cy="604867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9 Imagen" descr="fishburne-cartoon.jpg"/>
          <p:cNvPicPr/>
          <p:nvPr/>
        </p:nvPicPr>
        <p:blipFill>
          <a:blip r:embed="rId2" cstate="print"/>
          <a:stretch>
            <a:fillRect/>
          </a:stretch>
        </p:blipFill>
        <p:spPr>
          <a:xfrm>
            <a:off x="827584" y="476672"/>
            <a:ext cx="7488832" cy="5832648"/>
          </a:xfrm>
          <a:prstGeom prst="rect">
            <a:avLst/>
          </a:prstGeom>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91264" cy="4637112"/>
          </a:xfrm>
        </p:spPr>
        <p:txBody>
          <a:bodyPr>
            <a:normAutofit/>
          </a:bodyPr>
          <a:lstStyle/>
          <a:p>
            <a:pPr>
              <a:buNone/>
            </a:pPr>
            <a:r>
              <a:rPr lang="en-US" sz="2000" b="1" dirty="0" smtClean="0"/>
              <a:t>	You </a:t>
            </a:r>
            <a:r>
              <a:rPr lang="en-US" sz="2000" b="1" dirty="0"/>
              <a:t>can find fun games and activities about the Food Pyramid </a:t>
            </a:r>
            <a:r>
              <a:rPr lang="en-US" sz="2000" b="1" dirty="0" smtClean="0"/>
              <a:t>at</a:t>
            </a:r>
            <a:r>
              <a:rPr lang="en-US" sz="2000" b="1" dirty="0"/>
              <a:t>:</a:t>
            </a:r>
            <a:endParaRPr lang="es-CO" sz="2000" dirty="0"/>
          </a:p>
          <a:p>
            <a:r>
              <a:rPr lang="en-US" sz="2000" u="sng" dirty="0">
                <a:hlinkClick r:id="rId2"/>
              </a:rPr>
              <a:t>http://</a:t>
            </a:r>
            <a:r>
              <a:rPr lang="en-US" sz="2000" u="sng" dirty="0" smtClean="0">
                <a:hlinkClick r:id="rId2"/>
              </a:rPr>
              <a:t>www.nutritionexplorations.org/kids/nutrition-pyramid.asp</a:t>
            </a:r>
            <a:r>
              <a:rPr lang="en-US" sz="2000" u="sng" dirty="0" smtClean="0"/>
              <a:t> </a:t>
            </a:r>
          </a:p>
          <a:p>
            <a:r>
              <a:rPr lang="en-US" sz="2000" u="sng" dirty="0" smtClean="0">
                <a:hlinkClick r:id="rId3"/>
              </a:rPr>
              <a:t>http://www.nourishinteractive.com/nutrition-education-printables/category/5-food-groups-kids-healthy-eating-learning-sheets</a:t>
            </a:r>
            <a:r>
              <a:rPr lang="en-US" sz="2000" u="sng" dirty="0" smtClean="0"/>
              <a:t> </a:t>
            </a:r>
          </a:p>
          <a:p>
            <a:r>
              <a:rPr lang="es-CO" sz="2000" dirty="0" smtClean="0">
                <a:hlinkClick r:id="rId4"/>
              </a:rPr>
              <a:t>http://www.nourishinteractive.com/nutrition-games/childrens-educational-healthy-food-games/eating-healthy-meals-dietary-habits</a:t>
            </a:r>
            <a:r>
              <a:rPr lang="es-CO" sz="2000" dirty="0" smtClean="0"/>
              <a:t> </a:t>
            </a:r>
            <a:endParaRPr lang="es-CO" sz="2000"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4005064"/>
            <a:ext cx="7772400" cy="1470025"/>
          </a:xfrm>
        </p:spPr>
        <p:txBody>
          <a:bodyPr/>
          <a:lstStyle/>
          <a:p>
            <a:r>
              <a:rPr lang="es-CO" dirty="0" err="1" smtClean="0">
                <a:solidFill>
                  <a:schemeClr val="tx2"/>
                </a:solidFill>
              </a:rPr>
              <a:t>What</a:t>
            </a:r>
            <a:r>
              <a:rPr lang="es-CO" dirty="0" smtClean="0">
                <a:solidFill>
                  <a:schemeClr val="tx2"/>
                </a:solidFill>
              </a:rPr>
              <a:t> </a:t>
            </a:r>
            <a:r>
              <a:rPr lang="es-CO" dirty="0" err="1" smtClean="0">
                <a:solidFill>
                  <a:schemeClr val="tx2"/>
                </a:solidFill>
              </a:rPr>
              <a:t>is</a:t>
            </a:r>
            <a:r>
              <a:rPr lang="es-CO" dirty="0" smtClean="0">
                <a:solidFill>
                  <a:schemeClr val="tx2"/>
                </a:solidFill>
              </a:rPr>
              <a:t> </a:t>
            </a:r>
            <a:r>
              <a:rPr lang="es-CO" dirty="0" err="1" smtClean="0">
                <a:solidFill>
                  <a:schemeClr val="tx2"/>
                </a:solidFill>
              </a:rPr>
              <a:t>food</a:t>
            </a:r>
            <a:endParaRPr lang="es-CO" dirty="0">
              <a:solidFill>
                <a:schemeClr val="tx2"/>
              </a:solidFill>
            </a:endParaRPr>
          </a:p>
        </p:txBody>
      </p:sp>
      <p:sp>
        <p:nvSpPr>
          <p:cNvPr id="3074" name="AutoShape 2" descr="data:image/jpeg;base64,/9j/4AAQSkZJRgABAQAAAQABAAD/2wCEAAkGBxQSEhUUEhQWFRUXFRgXFRgWGBUYHRgYFxwYGxgYGRkbHSggGRwlHRgYIjEhJSkrLi4uGh8zODMsNygtLisBCgoKDg0OGhAQGywkICQsLC0sLzQ0LCwsLCwsNCw0LCwtLywsLDQsNC0sLywsLCwsLCw0LCwsLCwsLCwsLCwsNP/AABEIAN8A4gMBIgACEQEDEQH/xAAcAAABBQEBAQAAAAAAAAAAAAAAAwQFBgcBAgj/xABKEAACAQMCAwUDCQMJBwMFAAABAgMABBESIQUxQQYTIlFhMnGBBxQjQlJikaGxM3KCQ1ODkqKywdHwFRYkVGNz8ZOjwwg0hMTT/8QAGgEAAgMBAQAAAAAAAAAAAAAAAAQBAgMFBv/EADERAAICAQMCAwcDBAMAAAAAAAABAgMRBBIhMUEFUXETIjJhgaHwkcHhBkKx0RQVUv/aAAwDAQACEQMRAD8A3GiiigAoorxLIFUsxwACSfIDcmgCN/3jtO97n5xF3obRoLqDr56Mfa9OdR/FO21tBcLA5OSSruNOiMhS2liSCWOAMKCckA8xWY8W4ut5dSPmB4SGXWkUqLNGfYDmQ4aRMEE45Nseg4bREKNgsUDhckk5cgsxJ3LHHPnufOkbtZ7OW3ApbqlB4wanwbtjb3U5gi73WF1eKJ1GPMkjw56agM9M1YayDs3PfxjTYh5dLEujrD3eptzrlIVtRH2WJAI2IwK12MnAyMHAyM5weoz1pqqzfHIxXPdHJ6ooorQuFFFFABRRRQAUUUUAFFFFABRRSdxMEUs2wAyaAbwKUzvbzSQqrqdtwM4AA5sx6CkFlmffIjHQY1N8TnAPpg++u28DBmZm1FsDOMYC5wOfmTV0kupk5OXC/U4zz8wYj93Sw/taj+le04ouPECr5xo9ps89scxjry91K157sZ1YGcYz1x5Z8qMrug2yXR/ueDxIj2oZAPPwt+SsT+VPIJldQykEHkRSFNtLxuWjUMHHiBbSAw+tyPMc/cKOGGZR68r88iUopgnECGAkTTk4DA6lyeQJwCD7xT8VVpovGSl0CiiioLBRRRQAVV+2vG7iDu47SCSSSXUdaxtIsappzkDbUdW2ogbE74wbRVf7a8We3gAiJE0riOMgKdPV38W3hQMRkEZ0jrVZyUYtt4BRcvdXcya4dzcOZ2kWbSNaSRRwlh0fSqKH6jVv5dK9EgAnVgDfORsBv16bVMQ26qTI4XW2S0jkM7E7nU5G/wCOAAANgK5PbpIpzoKY3BVSD56sjljHlXmrNZGU20njzLz8AlJ7vac+n8r/AASfYi14jC8QjjcWhbLrcMnsuSzOgyZVbJzhsA77DmNMFZx2U429tIsTP31vJIiJrkZpIWchAupiTIhboSCu+MjYaRXf01sLK04PPr1IlRKn3GFFFFMFSO45xhLVAzhmZmCRxoAXkcgkKoJAzgEkkgAAkkAVU+JdqJx+1kitAQSEQG4mI6HONIPoEYepqV7W2T99BcqrSJCsyuiDLDve7+lVeb6QhBA8WHOAeRpXEOzguGae2mVw76yNRHiGxUuoOw5aSNsY6UlqbpweFwvMa01Vc377HP8AtvvV1B7yQbnW0/zcHGc+GEqRyOxUU0HFkKqxUYbOkveXRJxsdmXNMDwW8iJKI3PUAGDKdt10hxsTv7OckmleJE+EiCfvCMexKoVeZDMoIOOmM+/GTXMnbdu6tp+Xb1/2OSogk9mM9svh/Pjp6MWk4wEbBgO4yjJd3HiB8sDn6e6lrTtKoOR87XfBb527qp6A98+nPpjNRUd4UYHu5VCrpKr3jDckltGjLNvnffbr19opAJkLSjScqUmfWRuDoKkIc9AOtHt7o+f3/b/ZM6q1iO365XH6/si3Qdo5k/l5P6eBJAPjBpPxJqRs+2hK6miE0fWS0cS4GObRHDj3LrNZt8znmzmKQksG/ZOuBt4NTnTp6f6zUhBwF4gZbiYWsf1m7wBwp5oGHhUfFufKmatRdH4nn8/Uznpa9rbePLlPP6dDXuGcSiuIxJC6yISRkdCOakc1YdQcEUcUiLRkKMkFWx56WDY+OKrvYm2YyXFwEaOKUQrGrgqz90JNUxU7jUHRRq8REQJ6VbK61cnhSwcycU8xGMFwr+yfeOo9COYNeJrpVIG5ycbDONid8cuVd41ao0bEqCwGxwMj3HnSYQDGABg9Pj/nWqSxkxzLOBU3CYzqXHvFdgmDjKnIyR1G457GksDOcb0mkWMYJB6kY394IwajCJzLI9opkruH5llA3GF5nqMAbjH50v8AOk6sB7zj8jUOLBSXc9XMWtGXzBH+RrtrenISRdLkbb5Vsc9J8/QgGvdNeI+xnqGQr+9qGMfpUx54CXHvIlaK80VQ1PVNuI38cEbSzOERRlmbkPL3k8gBuac1j3bXiq3t48bShLe2LKOuuVTpkYL9ZgcoPLSx61Wc1FZZjfcqobmTXFflDnLKttbrGr+xJckjUPtd2CNK9QS2fQVW+I9obm4mQXEkGItTL3XgGWGPbLODsTt5+6o2NWZ3kjieZAPalDNjGNzpOM89smkbMQHPetIpJOCgUqPeCc/hSU5ucWpdDj/9hepqUXjnjpj/AATVrxeNzggLjlrb4bHkdieZp6zZJ8YCjcjGdgBzJ+P5cqrct0skZQxKXX2ZEGnw9dagYO3WpixnYaYyySBkzG++4HtIw56h5HmPdXH1OjUFuh+fM9H4X409RL2VvXs1xn5P8wL3UmdLppLRyRsuVOdSyKwH3clcZqzdp+0VzDNP3boqQLqCFA3eARiQ6mzkZJwMYxg887QMthNNp7kopWSJiXUso7t1cg4YauXsj8RXq74IspkLvI3ejSX1ENISVV5G04GDrChRgKqYGKpRroU1OClh59cLjr6j2sjus+hqsZyAeW1eqrnY3iryI0M51TQ4DNgDWhyFcgbasqytjbUhIABAqx16euyNkVKLymc1rHByojiXZm2nYu0emQ4zJEzxOcctTxkFh6NkVMUVdrJBWD2VkUnu72bHRZUgkA+IRWPxY14/2DeDlc2599tID+Vx/hVqrlYvT1P+1F1ZJdyqjgV7/wAzbD/8eY//ALFex2fuut3EP3bZh+sxqz12o/41X/kPaT8ys/7quxy95cEdVQQRg/Huy4+DU74f2VtYXEgi1yDlJMzzOM89LyFivuXAqartaRrjH4Vgq5N9WcrtcrjuAMkgDzO1XIGnFj9HjzdB/bXP5ZpGmnGeNW6mMNPCvjycyINgreZ88V5i4xbt7M8Le6SM/oauuiM/7mPaK4pzuNxXaCTgFeJ8Y8Xsjds+Q3pSkpE1ssfQnU37q42+JwPxqV1Ky6HqztptAOtRkZ0upOnO4XIYZwNt6cQ2R1BpG1kbqANKg+eMkk+pNPqKq5tkqtIKKKKqaFL+UHtfLYmJYEjcnxyd5qxpzhVGk7Mx1HVuAEOxzWT8NkiaLMrSNNjJ0hQCxGWZidzlieVXP5VY9Usx+xHan+Etcj9TWakUpZLc2vI6tXgNfiWj3RltmpPrynwuv+/syy4laDPer3a7d33gB5/Y688077MWUsveCKUR40gggHVnVt+X51VkuSOe9TVn2hSJ1aOLRtiQFiwcfH2fPrSmojZ7Nqr4uxwV/TmuouTtqcorjMW39VjlejwWK17I3KE6Z0QMMEqX3HqMD9akOH9kYYcPK5cjlk6Fz7gcn4mmP++lrpziYH7I1D9G04qX4BeJcoZETu9LFH14Lgj13xsQcn8K81qbtfsbtbjHo+Evv1/Q6S8Kq0zi3W0+2c/bJIDx4RRpQemMjyx0HpzPoOfg4dlwNiy6f3UOrV7iQB8VpR2BGBsnU/a9B6Hz61yW4WIF3IBx4V64HQDqT1+HlXKTfSK57IZG0HEY7a8jklkSKNxPES7BFydDjc7ZyjY/eNXax4hFMNUMscq+cbq4/FSazHik6PoVXDMoJcoeTOQT7skHbyNRN27Q5uYfDNEpdWG2oLuY3+0jAYIPnkbgGvW+F632NUaprz59WWeglZB2J/Q23NRlz2gt0Yp3mt12ZIleVl/eWMMV+OKje1ayT20Zj73unGZRCSJNDL4SNPiIBOSq+I7cxkFnwjjkCqIlVE0gDRFpGn3xHDofTSfea9GcsmjxmQ+xazH1doUH4ayw/q0m3EbvpbwfxXLj8hAf1r0vEIz9bT+8Cn94Cva3cZ5Oh/iX/OoJEPn17/M2w/p5T/8ABXv57d/zVv8A+tL/APxpyJB5j8RQXHmPxFADcX911ggPuuJP8YK9/wC1JR7Vsx/7ckTf3ylda7jHN0HvZR/jSZ4lD/Ox+4MpP4A0AVP5R+2V7BABY2c/eNnVI0YcRDzAQsCx8zsMda+deK8VurpmNxLNKwyW1szafPbko/Cvq+541GgJ8Rx90qP6z6V/Oss7fcXsL092pVrmQd2gtvpWJLKQZWQaWxggKNRGo777SQYjXKtsnyfXevSqMTzAaOVTjzxpp9b/ACWXeNc7RW8Q3Z5G5D0Ubk+hxVXOK7llGT7FW4Vx65tiDbzyxY6I7AfFc4PxFX3s98tF3EQt0iXK9TtG/wCKjSfivxqc4V8n9j8ynaBvnU3dsusjGlsZISP6pI5E5O+xrJeI8GlhO6ll6Ou4I9fL41ELFLOOwShjGT6V7MfKFY32FjlCSn+SlwjZ8l+q/wDCTVs4WuS7+Z0j91Mj+9q/Kvi2tR+Tb5WpbMrBdkzW2cBubxA9R9tfunfy8jru4M3HlM+kqKQsrtJo1kiYOjgMjKchgeRBpeqlgooooApfbrh694jv+zmT5tKfssW1QHPTxM6/vOg61jnFLB7eQxyDccjjZh0YeY/8dK+j7+zSaN4pVDI6lWU9Qf8AXOs+41wQxr3V4hngGe7uQCWQdBNp3RgP5QeE4ydPIq3Qae5c+Z0/DfEno5vKzF9V+6Mmxy/1/wCKP9D1q7S9g1fDQ3GUO4yofb0ZSAfwpeHsfb247y5l1KOhwin4ZJb3Zpf2sT0c/wCoNFGG7c8+WPxfcgOA8NARrqYfRRbqP51x7IGeYzgf6NS3yeaneclWfOg/d1kuSTnbP4mmPEbubiUogs4maOM4VVACg/akb2YxjkD05Ak4q7cG7IXdrGEWO3kPtM3fzJlj5oYmGwwM9cchWGuous00owjlvHlx90eNv19mu1aunxGKePr+dR/cTCNWdhrZVLaV9ATtn9Tiq+694MsTlsFiCRvzwCOnTHlVji4BeSeGRoLdDkHutU7kfdLoiIfer1EP2curb6PQ1xGuySpp1FR7PeISDrxsSuQcZ2ziuLT4Rqaq3Nx5+XLx9Do6bUVKTUmM5YQ3Pn0PUV44V2emv1xoMdsxKySMQC6AlXSJQc5OCuo4AByM1IQ8EupvCkZhB5yygDQPNUzqdvIHA8z0N/4TYJbwxwx50xoEXJyTgcyepPMnzNdXw7QS+O5dOiLavW4Wyt9eo5jQAAAYAGAPIDlTe+4dFMNM0Ucg8nVWH5iu8QvUgjeWVgsaKWZj0A/X3Cqfwv5ULWadYtE0YdgqSOE0licKCAxZck7ZHvxXdbSOZCqyabjFtLr8idPZK0+rGY/+1JLEPwRgKrHa3hJtXgkV7n5sSUl0yd43eSNGsAIlydBJYErvkr0ya0Kkb20SZGjlRXRhhlYAgj1BoayiieGUO6sY0IklZYograzK0Q8Xh05JXAwA2fF1FJrcWB04kjbUcJpCNrPMBNK+I7chmrladnLWJg6W8QccnKhmH8TZP51CQSm5ma4b2AWjtl6BAcNL75CMg/YC8stnKNEn1ky87oxXwoh+JcBllT6CVrYjJGMMXODhW6IM4zg59RVg4LwG2mhjlxMdSgkPcXB0tyZSNeMqwII8xShboASfIf62HvpPhkzWsxWTAhnfKHORHM2zIT0EmxH39QzllphwUVwLQscpckX8oXBuFwWMsl1bKUGkao1He6mIVSrncEZzzxjPPlWOfJzZwR8cCRSieNe97mTBGrwHBweRwSPeK+jO0XA4b63e3uATG4GcHBBByGU9CCM1kPZPsRBaziRTIZ4blkJZgMZaRdBjA/mdMmrO+oEbVja8QYxWsyQvx230cTjMCT3VxkzyKjIpjiXbCgx6SuDpx3gJ1AfWq2ccFtLbrNcZaBR3wGWww0kjKru2xJwff0qucU4LJLc/ObK/W1nUS29wCjMe7MrSKVGk5JDKenIYNTE3DEazhtp5O7V7VrfvH20StDhWbJ2OFkG531Y60vKCeznk3Uvi4IbsbcBJllW2eGC8BWB8aFLRhnUaDI5GpA5DeEHT7O+ad9oOxpZmktiATu0bbDPUo31c+R29RTHsxwW+Elolze289vaFjCkBD50o0al2CjGnWAAcnBPlmtAqlsnXP3WWripw94wvinB4yWWeMIw2bI0sp9/+gapPHeEG3Yb6kb2T/gfWvpfifC1dxOqjvkUqhIDbE5xg7Df63MAtjGaxj5R+7xLoAC9+dAHvbl5Dnt5UzVd7TsYWVbCf/wDp87Wsk5sJGzHIGeHJ9mRRllHoygn3r6mvoCvkX5LtX+1rLTz79fw31f2c19dVsZBRRRQAUUUUARV52dtpCSYgrNuzRlomJ8y0ZBPxqPTsHY5y8JlP/WkmmH4SOwqy0y4rxeC2UNcTRwqTgGRlXJ8hnmfQVGERgcW1skahI0VFHJVAUD3AbClaYcM4zb3Ge4mjlx7WhlYj3gbj40/qSQooooAb8QuhDFJK3sxoztjyUEn9Kz2JLm9MdzLdPHGyAmCBpYwg3JQsrgs/RmIBGk4Aq98d4ebiCSEP3ZcY1Y1dQcFcjUpxgjIyCRkVS+DcXjf22RZ+8kikVdQ+kjZk3B5E6dtXuBNQ3g2pSb5EI+H2N9E2lFfbGtlOtSd1YM41Z6g+lQvB+wsXekvOkyo26KMbjkH8Rx7vSrjY9yC6QhFKt41RQviO+Tgb+/0PlXjh/CYond4xguTnckbnJAGcAZ32qrSfJ0Kr7KouMHhS6jVtKs8drcvHOqkhRKzqDgEZjk1LjcZwM4I5VMdkuLzs7W95pMoXvY3XGHjyFYMAAA6sQDgYwy+uI+b5vE4mbSrP4deM52zuRsBhdz5Ab0p2NmE91POiuEEaQsX+2pL4TcjBR1Y4+7nfOLJ9hO6MVHJcmGdqpvBh3cIhPtQH5uRtvowsZPlrQxv7nFXOqx2hgMEy3Q/ZHSt0Pshc93P7lzhz9nSeSVeDwxGyOVwO7KWM6lR1dlOJNJBIbyYD2fcaVurdZEZHUMjDDA8iDUX2f7Nw2jSvEWJmbUxYg4GWIUYHLLMcnJ351M1OW+pZqK4j0I234m1rhLli0H1Lg/V+5ceXpLyP1tJwWrnaji1vBeyXdwQiRCK1QgbtJIO9Zj9oKkgx9kGT7VXQjzrPe3PYOOeAwQFYdcgmiG+jvUQoUx9VTGBgLy0E46Vjcvd+RpU/eFuH9tLFHeJruHIZnD6hpZZGLY1ctQzgjPQHrtUe3PyqCORUsO7l05LyuhYA9BHuPXJ5bjFU1/kzvUb6YRQx5wZnlTQPXY5/ECucf7CtG4FnJ87GlSdIAOTsSoz4kyVwR9oDesI1V7s5ybudjXQvPYX5VBPJ3V8I43bZJV8Kk9FcH2fQ5x7q0YcWiM4tw4MpiMukb4QFVyccslhjz3r5og7J3rvoW0n1ZxvG6ge9iAB7ya2n5L+w7cPR5ZyDPIACF3EaDfTnqScE9NhjzOd9da5T+haqc3wy3ca4kLaFpmGpUwWAIBwTjbO3MjqK+be1nGhcSYT2AzN72Y9PQchV/wDlr7VZAsYs42eZsbNgnSin6wDAkkdVA5g0n8ivAOH3rlJraWaWNDJI7tiFTrxGiop8WVyfF1U7VrpobY5fczvnmWEOP/p87KO9wb+RcRxhkhJHtSN4WZfMKuoZ829DX0DSdvAqKERQqqAFVQAAByAA2ApSmTAKKKKACiiigAqmdq7iOK+geT/lpgnhLEEPDqxgZGxGT7qudY38p/H45riPuCriFHTvMBlLuyFwhOzaRGAWGwLYzkECljxFmtNcrLFCPVlr4Ddxz8QjdM5S1uASVI2aS2xvyPI9dvjV5rEewfaaO3uBLcHAMTxvIFHhy8bIzBR7AwwJ+rsTtkjbI3DAEEEEZBG4IPIg1FTzEL6p1TcJrlHqiiitDIKxghtdwWJZXurhhldSkd6+kjQNachvhhsDkZrZZFyCAcEg4Pl61lF1w+Xh6rHcKTEihRcIGZCAOcgGWibbJ1eHf2jS+p3beFkY07ipcsRtrkgt3ZwWXS4ikibYEnPjIYN4m3AB391OLdpUXRGJETJICom2eY3yNPM4xzJ9MeY3jlUFSsinkRhgfjyrgso/5tP6q/5Ugr0vNfX+B/YIx4TCqoTHIPIuPUqiljk9fCM1afkzkb/jVY5xcqV207NBDuBk7ZB/PlyqtyzpHhfrH2URSzN+6igs3wFWvsJwmeN555l7oSrEqREgsO77zxvp8Kk6wNIJ2UZPQMaV5llR48xbU4UcZLfQwzzoop8RKxNbPZH6NGkteehAWe39EUbyQ/dHiTkAVwEf2lykqh42V1PJlII/Gpiou84DE7GRdUMp5yQnQWPLLjBSQ/vq1SmQ0eqjuLWK3duyBiusBo5FJyrDxI6keRwf/NRnaC3vYmhRLmN1ll7vBiKSaSkmti6vo8K+P2B4lUdasUaBQABgAAAeQHIVPUjoZ/wztU8Dm24iO7lXYS48DjkGOOh+0NvMKdqlYOFqHV7cJ3RIfaRiobPNY1GltuXiABwcbVCfKZ2ht3BthGssi85Dkdy3kpG5bzGcdDncVmlixQgB2jXUA7xltWOZOkFdR89996RnUlJ7Wegr0tltSs2uOV659F1Wfn9De7u8SJdUrqg82IH61C2XE2v5NFuGW3U/TT7qXx/JRdQTyLcwM4wcGm3B/k7tjpllme5DAMv1FYHcHYlj/Wq728CxqERQiqMKqgAAegHKr1aXDzI592oqUdsMt+fRL939vQacQ4NbzqqTQRSKvsK6KwX93I8PwqM4NAnC5O7VVWznk8JAAMEznARj9aNycKTurYXkV02Kkru2SVGjkUMjqVdTyKnYg05g5yZMUVXezF+ys1nOxaWJQ0btzmgzhXJ6uvsP64bbWKsVULhRRRQAVE3XaazicpJdQI45q0sYI94zkV47ZiQ2F33JYSfNpdBUkNq0NjSRuDVO4dZSQxqsKxtFgFO7VRlSMg4LKAPTLe+rwgpd8GVljh0WSW7f8ejbh79xPGwkeONmjkU4R2GsZU7ZQMM+tY89pM+6xSsMDGmNyOXTAwB6DatKn4e0rKZLVSQchiIgykciHEupT6jNS/BJXaFTIcuGkUkb5CSOqnOBnZRvgZrHU1bcPOR/w3xB1bsRWXjqYrMrxEF1ZCDka1Zd/wCICtu+S661WjRdIJniXPRCqSoo9FWVVHotLzBSp14K431YxjrnO2KheyXGLaze8TS6o1yHj7q3uJEKmCBSVaKNlxrVhz6VlSueDXX6t6ja5JLGTQ6KiLLtLaysFWZQx5I4aNj7kkCsfwqXpgQCuV2igCDvOyNlKxZraMOeboO7Y+948MfxpovYKyH1Zjjobq7I/Ay70/7TcXNtECih5ZHEcSk4BcgsSx56VVWY43wuBuaoty8kx1zzyyYbQqo7wo8nI4SMjwqcjxajsxJOBUqrd2Ic9pofDeDwW+e4hSPV7RVQC37zc2+NPqyluFRgEa5V0kF2SWZWLHBCqVfI5jYb7gdTTmOS9h3gu3J20xXGJ0A++5+l+If4HnWjpkiu9GnVyqtwLtgskgguUEMxOlGUlopWGfDHIQPHgZKNvzxqwatNZtYLna5RTfiN4sMUkrnCxo0jH0QFj+QqAIOF++uppT7MObeL3+Fp3HvbSnp3J86d32vupO6x3mhu7zsNeDpyffimnZu2aO2iD/tCuuXH85KTJIf67NUlV0UMn4F8nkrzYu2Cqqq7hG1MxYt4S3IE6SSRnmPPNI/KL2Z+by99DHi3ZVB0jaN1AXB8gQAc+ec7kZ0Hib3AtriS1AacudAOOSMIzjO2dKMQDtk074EZnto/nagSlT3i4GNycAgZGdOMjlnNZOqOMHXh4vqVbG+TTxxt6LHp+5HfJ4xPD4NXk4HuDuB+Qqx1W+0VxParbpYwx93r0uDpVUTbAA1LpByx1DOMct6m/n0fR1P7p1fpmtFxwc2575Ofm28eQ4Vs8vdXahX4sqzskaySOyB2RUcaTnSrMWAChgCM5/k9s1M1JkRHaSMoqXMYJktm7wAc3jxiaP11JkgfaVD0q0QyBlDKcqwBBHUHcGo+m/Y8abYRcu5eSFR5RxOyxf8AthKqyyJuiiioJOGqVxDh7cPRmjHeWqkFYwcPCGYDQmfC8YJ2BIKjYZGALtUD23P/AAb+rwL/AFpo1/xqU8MrKKa5K1Pxl2EGiGREuJTEsz92ApCyMSFDFicRNgkYzjnyMzBEEUKowFAAHoOVVbtLdNFw/hrxkBlleUZGR+wuDuPI6/zqIt/lHkA+kgQnqVcr+RB/Wl75NvA3o9HOyLdazjqXHtHGWgOCVAeJmIxsiyIXO4IxpBO46UnFYyxjSjKQOWR/hz/FjVYm+UcaTi2JOPrSDH92pHg97dx2YuHEUsRuO6VAXjeMNN3KANhhIoJHPSQB9attLbtzEw1+ishhzWCTltJWVhL3TKQc6xhQOpK5bV7sirD2CMh4da96WZu5XxNnUV+oWzvkppzmojhnC5OIQxST6Y7aVFkMKEu8qsAwSRyAFUg+JVBzy1AZBuoGBgVrZPcxemvYjtVq97UhmKWiiUglWlJxEhGxAI3lYeS7ZBBZTUXxjiL3kskKkx20TmOXBw87rjUmRukIyM9X9F9pnxa0ZowkXhADDCqh0+BghCMQrhXKNoJAOn4GY15WWRZdh7UN+P20z6Z5Z5JDFqbQoCIFIw5RU8WQMndmOMjrUXLEgxlCVznVqzgsee5zzbmPOp/hdsY4x3hydIDkqiaiAdTsieBSeWATso3JzVajX/ho8gkhEx5hsAAk9MHrT+mS6YOXq5SynufkO/mijlqXxBtmYeIciRnBOw5joKUSeVM5PeKzZY7BwuOS4wp6eXXmaRuGIKbnJYLjofPPltnHriuXq+y2PZYEnqB6eeeo8qYdUX2Fa9RZB8M98Ukimt31krHkrEqZDmRD4NKjxa9agqo32B64Gn8HMpt4e/wJu6TvQOQk0jXj+LNZfhoZluoApmjBGDjEiNjXGT9UnSMMNwQOYyDLXXbJ7ve3doLfkGwqSOw9oMZB9EA2VwAWOM5Axnm31SUsHa0uojZDPfujRqge3G9qYwM99LDCR5pLKiyf2C9Ut7q5jaHuZpS0k8SAGczq4ZxrBWVTsEDklcEAE9Kunag/SWa+d1/dgnYfmBS7i08MaTyh5RRSdw+EY+Sk/gKkqM4rkR2wkbpGHx1LNvpHmSxwB5motLKaeVczOpcB/ozJH3KLpyAurDMSQPGPrMfq6aj+1nHhAlrbmNiJe61SZxoCsm6nGNQxnORpG9WzgC5knbyMafALr/8AkrCcm5qKN4wxDc+/QkLThsUXsIoPVubH1Zj4mPqTTqkracOuociTjPXBIz7jjI9DSVi7NrZjt3jBBgbKnh59SWVj8QOlaGZC8GfX3kvWR9Wfu4+jHwXH51JVCcLbuo0XbwoImJ5K8eVyfTIIPwpt2fv7iGAniskUb6yFYvGupdgOR0kls4A3xjbNaS7GUOU/kyyU17INrikl+rLPK6eqatCMPRlQMPRhTJ1lvPo0V4rc7SSsGjeReqQocMoPIyNjb2QchhZ4IlRQqgKqgBQNgABgADoAKo2aJHuiiioJA1m3EWZ3deITTRFZw6KcxwFI5NUWhlAWTIVSQ7FgScgbCtJrlSngiSyjGeMW2qCKOKe4u0hVlCpCsixoV0F9ccYPhGPCWYkZxnnVPThsjDKaZF+1GysP1yPjX0tioy/7OWk7aprWCRvtPFGx/EjNZWV7nlcDek1tulyoYefP+MHz4LBgwEmEycAEgsfRUGWc+gBrTFuEj4dBbuyrcG5jkeHUC6BrnvcOoOVIUjnV+sOEQQfsYIov+3Gif3QKqkXZ27tgIokt54ASU1s0Mi9Rq8DrI258fhJ5nepqrUXlsjW6y3U4ckuPL5/qPvk+4xA9laQrPG0q2sIePWusEIoOU9obg9OlWmqTd8Aup0WMxQRKCuH71naLSQQ0aiMeIY28Q/wq71o0uwpFt9UUztFYNb3DXMaM0M2kXAQZKSKAqzaRuVKgK2M40oeQY0laXSSoHjZXRuTKQQemxHOpbt/dyxWMjwkqQ0etgSCkRkUTMCASuELHUOQyelZ+5MMObaYLFscc1IJ/k3OWGondhqz9VdRzW9UnjAvfVl5XUmuNXQIMQO5H0h+yh5gnzYbegOfLMVa3KSjKbgNjcY3HIjPTBBB6ggimkdu4nRLiF4SyJJHHIwIbJYljg4LBwitq8Q1jPOl7waHi7pWcvJ3aogGsgKxMbLncoBkN0AIO29NV2xj6CNulnOOX17IVkQsw5hRueW5GNPrsfdXHQs4yNkOQT1JBGAPjzpP542to+5kDqwRw+hdJPd8/ETjEiHYHY16KTN1VTh8Kg1sTG+lgGbAyRuPDTDvgu4pHSXPtgOIX6QgFjudkUbs7fZVeppPhds6hz4VkkOsBSpUZAxp1bSIfaLAqSWOwNTHYzgcF5b3SkByZiI7weJmHhlj0M2cGFiFwvhynLOoUjLwy7gJWSBnXfLQoJon+8seoSRMeZXBUZ2J50lPUb3h8HU0+k9is9Wya+TvhqOpupVAutTxSKMBYSpwQij7SlW1nLEMOQ2E12kX6WyPlct+dvcCmvYDhbwQSNIgieeZpjGBjQNKRoCOjFY1YjoWIp32skCRxSNsEuYcny7xu5z/7tJt8j3Yc0jej6N/3G/Q0tXHXII8xj8asVEbPeJPIov5gV57L2qx/OO7ULG0/gA5eCONGwOgDq4wPI1AcW4zPbWds8FubhisauBqOkaPJQTucDPIZqVtoZbdSYCChDOIJBq0ufFpjfUNIJJ8JyB00jaofJfDSyTPBf/t4fSNB+AANc4Yf2iHmsr/2/pB+UgHwpDhvFLfQqCZAyKAysQjjA+sjYZfiKRi4vCJ5MMSCsfiVHZCw15AdVKk407ZzyqoCHEuEK07BnkVZ0OnS7KFlQbnAIyWXBxy+jPmabdjeHIj3WqFEmWcgsACdBSMppc7lDk4HTccwafX85naMRh1VH1mQ5Q+yy4QMNRJ1bkgDGdzSPYpBouHBZi13MpZ2Zye6bugMsScDQQByFTyRwWOiiioJCiiigAooooAKKKKACivE0qopZiFVQSxJAAA5kk8hUTZ9qbSV1SOdSXOI/aAkOM4jYgK5wCfCTQBM0UUUAcIqKs+zNnFJ3sVrAkmc60iRWyeZBA2qWooAjuNcDgu0CXEYcKdSHJVkb7SOpDIfUEUjwns3bWzmSND3jDBkd3kfH2dbkkLsNhtsKl6KAK/x7sjBdP3rGSOXTo7yJtJK/ZYEFWxk4JBI6EU2TsJbE5mM0/i1YkkIXOnTkpGFU+HbBHU1aK8TSqilmIVVBLEnAAG5JPQVOWBHcYu1srSSREULDESqDwKAo2Gw8KjqQNhmoccTurdoGuJYJYpZFjkKRtF3bSbRsjF21JqwuG38QOehheK/KXq1C1thLGQRrmcxq4xzVAjMVP3tPupTs7xm1FnHA7CQjEXcmMksT4hHHFuWjUeEHfATc7E0pdc01sefNGvs2llovtvcpJko6uAcHSwbB8jjkaLq2SVGSRVdGBVlYAhgeYIPMVTiywyNerbvBFBby96dAjabkY4xHzbSQxBYDBYBc6mxJ2/HLhZYFuYo1Wdii93IzNHJoaQK+pQGBVG8QxggbEHI1jamlu4b7GeBpPFJZTQxoxkt5SyIsrEtFIq6ljWTcsjKshAfJBXGrBAEkL9R7epMc9YwP6w8P50847w75xCyA6X2aNvsyIQ0beoDAZHUZHWo/hl53savjSdw6nmjqSrofVWBHwrdMoznA51eFShDKC6gggghHZNiOfs0/qL4l9EjyoHyAWZY9JLY5nSwIJ92CfXYUuqyEAiUYO4IQcvxx+VSQO2UHmAffvXWbAyTgeZpmbVj7U0hHkNC/mqg/nQligOdOojkXJcj3FySKAGl3xhmfubSPv5yobclYkUkhXkkxuuVIwgZjg7DciZ7O8L+bW6RFtbDUzsBp1SSMXkbGTgFmY4ztTLsuutp7j+ck7tD/wBODKD4GQysPRhU/VWyyCiiioJCiiigAooooA4TVUuu1Ek7Mlgisqkq1zLnugw2IjVSGnIOxwVX7xIIo7WXDTyrYoxVSne3TKcHuiSqRA8wZGDZI+qjciQacwxKihVAVVACgAAADYAAchQBFzcJeQq1xPJcaXV+7crHEdJyB3ca+IA7gPq3ApxxHh3ziMpM8niwTocgKVIZSg5KVIGGxnYHnT+ioJI1Lq+tt1cXsY5pIEimx9yRAI3P3WVc/aqw8E41FdIXiJ8J0ujAq8bjmjod1P6jBGQc0wqH4upt3+ewg64x9Oq/y0A3ZSBzdBlkPPIK8mNSQXiivEModQykFWAKkciDuCPhXugAoqJ7Scejs4tbgszHTHGuNUjc8DOwGASSdgAazu+7R3k5JaYwqeUcGBgeRlYa2PqNI9KysuhX8RrXTKzoazWd/Kdx1ZYhZ27CRmkX5wEOyRrltLNyyzBAVznSW2qptbagQ7zSA8+9mmkB+DuRSkUYUBVAUDkAAAPcBSlmtTWIoar0bTzJjD5vJjJCDz8R/XTXeEzyR3NvOsRYRSM5DMF1AxyJsdz9fOcchTuaMsyg+yMk+pGNI93M/AUtScbNrTXUblDcmn0J3j3bF7mJoDCsEcoKSTNIX7pSCdaoqbkY2JIAOCcjNWbitmtwYtE5jlifvomTu2OSroSVYEMpV2HLrsRWdSsACTyAJPuHOr72Q7KWy2UHe28TSMiyyMyKW72QZY6iMjGrSPIADlTVbnqHlvGBC+qNWMdyU7L8SkmSVZtJkgmMLOgISTCo4dRk6dnAK5OGDCmdwO6vygHguITMfJZITHGx/jV49v8Apk9TU/ZWccKCOJFjRfZVAFA67Abc6hpTrvJW+rHFHGP32LSP/ZMNdKOe4nIc4ptwxcRIv2Ro/qeH/CnVN7Pkw8nf82J/xqxQcVH8dndIW7raVysURxnEkpCKxHkpbUfRTUhUdxSTRJayN7C3KhvTvUkiQ/8AqSJ+vSgEWDh9msMUcUYwkaKij0UAD9KcUUVU0CiiigAooooA5Vel7QPKzJZRiQKxVp5CViDDZgmAWmYHY6cLnI15BFP+00UrWdytuSJjBIIsbHWVOnB6HOKiezPE4ZIIhFpQBAqoNtOgaSqg/ZIwV5jGCAdqAG3C7N0luXmkEsryJqYLoGFijwqLqOlRknGTuT51JUS2bhmZDq1HUVbbGwXwsBywo2I+Ipu90F/aBo/PUDgfxjKfnUEjiuUnFco3surfusD+lKFgOZoA7RimrcQizgOrN9lPG39Vcn8qXh1vyQqPN9vwT2vg2mgCP7Pvc2lvGoVbmBBpRU+jmjRThVAZtEwA25ocDkxq0cL4lHcRiSFtSkkciCGGzKynBVgdipAINRkEaW0YDOccsudyfJQP0AyfU1G9jpu9u72aMYgbuUH35ow4lfyzpMSkjPs4O6kCSCt9t5i/EXBO0UMaIPIyancj3+AfwCompnt/bGO/Dn2LiFQp/wCpCW1DPmUdSB91vKoauPq8+1eTraXHs1gKKKKWGArjMAMkgD12rteWQHmAffQArwWyW9uUticRsjSSHH7SOMoGjU/eLqCfs6sb8tmAxWafJ1ZmS9kn+rBEYc9DJKUdl96oiH+kFWftp2tWwRQF7yaTPdpnAwuNTud8KMgbAkk+8js6aKjWjk6mTlYyy1WuEya1eT7c0p94V2Rf7CL+FZ4flFv9WdUA+6Ijj3bvq/OmHB+1lzBJI/0ZSRy7QqrLGrNuxjyxZCxyTg4JJOnJJOymjBwZsFNbI7y+kp/uof8AGqevyjpje3bPo6kfiQP0r12f7dws8onUw6pMqcl1xpQYJABU+HPLHrV9yKbJeReKb8Qs1mieJsgOpUkbEZGMg9COYPmKRj4xbsMieEjz7xP86bv2hg1COJxNKQSscJVi2nn4shFHqzAVJUnOz1601vG7414KyAchIhKSAemtWqRqH7LwMkTd4ULvLJIVjOpU7xidOr6xHU4GSTtUxVTQKKKKACiuV2gAqtcb7IJM7SwubeZt3KqrxykbDvYm8Lnl4hpbYeKrLRQBRBacSg2MYmUcjbSqCf6G58Ke5ZDXtuPTIQHjmU/etJ3/ABeElB+NXiigCg3HH4T+1Fuf+4jqf7amm68etM+FbLPpufyStGooAoi9pDsIwSPKK0u5fzQYHvNOO8vZNkhkGRsZGhgT441Sj+rVzooApcfYuWZs3dxhTzit9SFh9l7hiZWH7uirbZWiQoscSqiIAqqoACgdABS9FAEZ2i4JHeQmKTI3DI6+1G49l19R5HYgkHYmsu4pw24tCRcxnQOU8YLRsPNsZMJ8w23kxrZK5israY2Lk1qulW+DFIpAwBUhgeRBBB+Ir1Wp3fZezlbVJawMx5sY0yfecZNIjsdY/wDKwn3qCPwO1JvQPtIbWt+Rls10ie06r0GSBk+Q8zUpwns9c3ZGhWgiPOaVSpx17uJvEx8iwC7g+LlWnWXCIIf2MEUf7kaL+gp7WteihF5k8mU9ZKSwuBjwXhUdrCsMIwi55nJYk5ZmP1mJJJPmao3ymdlLiedLm3XvcRCJ4wyqw0szB01EA51kEZz4VxmtHoptrsKp85MBHZm+JwLKcn+jUfizgfnU1w/5N72TeQxW4+8TKw/gTC/262Sio2ItvZntn8k1uuO8ubmQdQTEoJ67rHqx/FXjjfyWx4BsXMTfWSVpJEf11MS6N6jI+71rRaKnCK5Z85X9jLBIYriMxyDPMHDgfXjY+2vLccs4ODtTWa2R8alVsHIyAa+i+KcLhuUMc8ayJ5MOR8wean1G9ULivyWgnNtOVH2JV149A4IIHvDH1qjh5Gin5maWqd02uEmFxyeI6G29R7Q9DkHqK3PsFxp7yximlx3mXRyBgFonZCwHTOnOPWqba/JXKT9Lcqq9e6QlvgznAPvU1o3BuFx2sKQQjSiDAyck5OSSepJJJPmamKa6lZNPoPaKKKuUCiiigD//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3076" name="Picture 4" descr="http://us.cdn4.123rf.com/168nwm/verzh/verzh1111/verzh111100025/11275802-en-el-nino-y-una-nina-de-dibujos-animados-cocina-son-panqueques-fritos.jpg">
            <a:hlinkClick r:id="rId2"/>
          </p:cNvPr>
          <p:cNvPicPr>
            <a:picLocks noChangeAspect="1" noChangeArrowheads="1"/>
          </p:cNvPicPr>
          <p:nvPr/>
        </p:nvPicPr>
        <p:blipFill>
          <a:blip r:embed="rId3" cstate="print"/>
          <a:srcRect/>
          <a:stretch>
            <a:fillRect/>
          </a:stretch>
        </p:blipFill>
        <p:spPr bwMode="auto">
          <a:xfrm>
            <a:off x="2699792" y="836712"/>
            <a:ext cx="3096344" cy="2930468"/>
          </a:xfrm>
          <a:prstGeom prst="rect">
            <a:avLst/>
          </a:prstGeom>
          <a:noFill/>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3168352"/>
          </a:xfrm>
        </p:spPr>
        <p:txBody>
          <a:bodyPr/>
          <a:lstStyle/>
          <a:p>
            <a:r>
              <a:rPr lang="es-CO" dirty="0" err="1" smtClean="0">
                <a:solidFill>
                  <a:schemeClr val="tx2"/>
                </a:solidFill>
              </a:rPr>
              <a:t>Is</a:t>
            </a:r>
            <a:r>
              <a:rPr lang="es-CO" dirty="0" smtClean="0">
                <a:solidFill>
                  <a:schemeClr val="tx2"/>
                </a:solidFill>
              </a:rPr>
              <a:t> </a:t>
            </a:r>
            <a:r>
              <a:rPr lang="es-CO" dirty="0" err="1" smtClean="0">
                <a:solidFill>
                  <a:schemeClr val="tx2"/>
                </a:solidFill>
              </a:rPr>
              <a:t>any</a:t>
            </a:r>
            <a:r>
              <a:rPr lang="es-CO" dirty="0" smtClean="0">
                <a:solidFill>
                  <a:schemeClr val="tx2"/>
                </a:solidFill>
              </a:rPr>
              <a:t> </a:t>
            </a:r>
            <a:r>
              <a:rPr lang="es-CO" dirty="0" err="1" smtClean="0">
                <a:solidFill>
                  <a:schemeClr val="tx2"/>
                </a:solidFill>
              </a:rPr>
              <a:t>substance</a:t>
            </a:r>
            <a:r>
              <a:rPr lang="es-CO" dirty="0" smtClean="0">
                <a:solidFill>
                  <a:schemeClr val="tx2"/>
                </a:solidFill>
              </a:rPr>
              <a:t> </a:t>
            </a:r>
            <a:r>
              <a:rPr lang="es-CO" dirty="0" err="1" smtClean="0">
                <a:solidFill>
                  <a:schemeClr val="tx2"/>
                </a:solidFill>
              </a:rPr>
              <a:t>consumed</a:t>
            </a:r>
            <a:r>
              <a:rPr lang="es-CO" dirty="0" smtClean="0">
                <a:solidFill>
                  <a:schemeClr val="tx2"/>
                </a:solidFill>
              </a:rPr>
              <a:t> </a:t>
            </a:r>
            <a:r>
              <a:rPr lang="es-CO" dirty="0" err="1" smtClean="0">
                <a:solidFill>
                  <a:schemeClr val="tx2"/>
                </a:solidFill>
              </a:rPr>
              <a:t>to</a:t>
            </a:r>
            <a:r>
              <a:rPr lang="es-CO" dirty="0" smtClean="0">
                <a:solidFill>
                  <a:schemeClr val="tx2"/>
                </a:solidFill>
              </a:rPr>
              <a:t> </a:t>
            </a:r>
            <a:r>
              <a:rPr lang="es-CO" dirty="0" err="1" smtClean="0">
                <a:solidFill>
                  <a:schemeClr val="tx2"/>
                </a:solidFill>
              </a:rPr>
              <a:t>provide</a:t>
            </a:r>
            <a:r>
              <a:rPr lang="es-CO" dirty="0" smtClean="0">
                <a:solidFill>
                  <a:schemeClr val="tx2"/>
                </a:solidFill>
              </a:rPr>
              <a:t> </a:t>
            </a:r>
            <a:r>
              <a:rPr lang="es-CO" dirty="0" err="1" smtClean="0">
                <a:solidFill>
                  <a:schemeClr val="tx2"/>
                </a:solidFill>
              </a:rPr>
              <a:t>nutritional</a:t>
            </a:r>
            <a:r>
              <a:rPr lang="es-CO" dirty="0" smtClean="0">
                <a:solidFill>
                  <a:schemeClr val="tx2"/>
                </a:solidFill>
              </a:rPr>
              <a:t> </a:t>
            </a:r>
            <a:r>
              <a:rPr lang="es-CO" dirty="0" err="1" smtClean="0">
                <a:solidFill>
                  <a:schemeClr val="tx2"/>
                </a:solidFill>
              </a:rPr>
              <a:t>support</a:t>
            </a:r>
            <a:r>
              <a:rPr lang="es-CO" dirty="0" smtClean="0">
                <a:solidFill>
                  <a:schemeClr val="tx2"/>
                </a:solidFill>
              </a:rPr>
              <a:t> </a:t>
            </a:r>
            <a:r>
              <a:rPr lang="es-CO" dirty="0" err="1" smtClean="0">
                <a:solidFill>
                  <a:schemeClr val="tx2"/>
                </a:solidFill>
              </a:rPr>
              <a:t>for</a:t>
            </a:r>
            <a:r>
              <a:rPr lang="es-CO" dirty="0" smtClean="0">
                <a:solidFill>
                  <a:schemeClr val="tx2"/>
                </a:solidFill>
              </a:rPr>
              <a:t> </a:t>
            </a:r>
            <a:r>
              <a:rPr lang="es-CO" dirty="0" err="1" smtClean="0">
                <a:solidFill>
                  <a:schemeClr val="tx2"/>
                </a:solidFill>
              </a:rPr>
              <a:t>the</a:t>
            </a:r>
            <a:r>
              <a:rPr lang="es-CO" dirty="0" smtClean="0">
                <a:solidFill>
                  <a:schemeClr val="tx2"/>
                </a:solidFill>
              </a:rPr>
              <a:t> </a:t>
            </a:r>
            <a:r>
              <a:rPr lang="es-CO" dirty="0" err="1" smtClean="0">
                <a:solidFill>
                  <a:schemeClr val="tx2"/>
                </a:solidFill>
              </a:rPr>
              <a:t>body</a:t>
            </a:r>
            <a:r>
              <a:rPr lang="es-CO" dirty="0" smtClean="0">
                <a:solidFill>
                  <a:schemeClr val="tx2"/>
                </a:solidFill>
              </a:rPr>
              <a:t>. </a:t>
            </a:r>
            <a:r>
              <a:rPr lang="es-CO" dirty="0" err="1" smtClean="0">
                <a:solidFill>
                  <a:schemeClr val="tx2"/>
                </a:solidFill>
              </a:rPr>
              <a:t>It</a:t>
            </a:r>
            <a:r>
              <a:rPr lang="es-CO" dirty="0" smtClean="0">
                <a:solidFill>
                  <a:schemeClr val="tx2"/>
                </a:solidFill>
              </a:rPr>
              <a:t> </a:t>
            </a:r>
            <a:r>
              <a:rPr lang="es-CO" dirty="0" err="1" smtClean="0">
                <a:solidFill>
                  <a:schemeClr val="tx2"/>
                </a:solidFill>
              </a:rPr>
              <a:t>is</a:t>
            </a:r>
            <a:r>
              <a:rPr lang="es-CO" dirty="0" smtClean="0">
                <a:solidFill>
                  <a:schemeClr val="tx2"/>
                </a:solidFill>
              </a:rPr>
              <a:t> </a:t>
            </a:r>
            <a:r>
              <a:rPr lang="es-CO" dirty="0" err="1" smtClean="0">
                <a:solidFill>
                  <a:schemeClr val="tx2"/>
                </a:solidFill>
              </a:rPr>
              <a:t>usually</a:t>
            </a:r>
            <a:r>
              <a:rPr lang="es-CO" dirty="0" smtClean="0">
                <a:solidFill>
                  <a:schemeClr val="tx2"/>
                </a:solidFill>
              </a:rPr>
              <a:t> of </a:t>
            </a:r>
            <a:r>
              <a:rPr lang="es-CO" dirty="0" err="1" smtClean="0">
                <a:solidFill>
                  <a:schemeClr val="tx2"/>
                </a:solidFill>
              </a:rPr>
              <a:t>plant</a:t>
            </a:r>
            <a:r>
              <a:rPr lang="es-CO" dirty="0" smtClean="0">
                <a:solidFill>
                  <a:schemeClr val="tx2"/>
                </a:solidFill>
              </a:rPr>
              <a:t> </a:t>
            </a:r>
            <a:r>
              <a:rPr lang="es-CO" dirty="0" err="1" smtClean="0">
                <a:solidFill>
                  <a:schemeClr val="tx2"/>
                </a:solidFill>
              </a:rPr>
              <a:t>or</a:t>
            </a:r>
            <a:r>
              <a:rPr lang="es-CO" dirty="0" smtClean="0">
                <a:solidFill>
                  <a:schemeClr val="tx2"/>
                </a:solidFill>
              </a:rPr>
              <a:t> animal </a:t>
            </a:r>
            <a:r>
              <a:rPr lang="es-CO" dirty="0" err="1" smtClean="0">
                <a:solidFill>
                  <a:schemeClr val="tx2"/>
                </a:solidFill>
              </a:rPr>
              <a:t>origin</a:t>
            </a:r>
            <a:r>
              <a:rPr lang="es-CO" dirty="0" smtClean="0">
                <a:solidFill>
                  <a:schemeClr val="tx2"/>
                </a:solidFill>
              </a:rPr>
              <a:t>, and </a:t>
            </a:r>
            <a:r>
              <a:rPr lang="es-CO" dirty="0" err="1" smtClean="0">
                <a:solidFill>
                  <a:schemeClr val="tx2"/>
                </a:solidFill>
              </a:rPr>
              <a:t>contains</a:t>
            </a:r>
            <a:r>
              <a:rPr lang="es-CO" dirty="0" smtClean="0">
                <a:solidFill>
                  <a:schemeClr val="tx2"/>
                </a:solidFill>
              </a:rPr>
              <a:t> </a:t>
            </a:r>
            <a:r>
              <a:rPr lang="es-CO" dirty="0" err="1" smtClean="0">
                <a:solidFill>
                  <a:schemeClr val="tx2"/>
                </a:solidFill>
              </a:rPr>
              <a:t>essential</a:t>
            </a:r>
            <a:r>
              <a:rPr lang="es-CO" dirty="0" smtClean="0">
                <a:solidFill>
                  <a:schemeClr val="tx2"/>
                </a:solidFill>
              </a:rPr>
              <a:t> </a:t>
            </a:r>
            <a:r>
              <a:rPr lang="es-CO" dirty="0" err="1" smtClean="0">
                <a:solidFill>
                  <a:schemeClr val="tx2"/>
                </a:solidFill>
              </a:rPr>
              <a:t>nutrients</a:t>
            </a:r>
            <a:r>
              <a:rPr lang="es-CO" dirty="0" smtClean="0">
                <a:solidFill>
                  <a:schemeClr val="tx2"/>
                </a:solidFill>
              </a:rPr>
              <a:t>, </a:t>
            </a:r>
            <a:r>
              <a:rPr lang="es-CO" dirty="0" err="1" smtClean="0">
                <a:solidFill>
                  <a:schemeClr val="tx2"/>
                </a:solidFill>
              </a:rPr>
              <a:t>such</a:t>
            </a:r>
            <a:r>
              <a:rPr lang="es-CO" dirty="0" smtClean="0">
                <a:solidFill>
                  <a:schemeClr val="tx2"/>
                </a:solidFill>
              </a:rPr>
              <a:t> as (</a:t>
            </a:r>
            <a:r>
              <a:rPr lang="es-CO" dirty="0" err="1" smtClean="0">
                <a:solidFill>
                  <a:schemeClr val="tx2"/>
                </a:solidFill>
              </a:rPr>
              <a:t>carbohydrates</a:t>
            </a:r>
            <a:r>
              <a:rPr lang="es-CO" dirty="0" smtClean="0">
                <a:solidFill>
                  <a:schemeClr val="tx2"/>
                </a:solidFill>
              </a:rPr>
              <a:t>, </a:t>
            </a:r>
            <a:r>
              <a:rPr lang="es-CO" dirty="0" err="1" smtClean="0">
                <a:solidFill>
                  <a:schemeClr val="tx2"/>
                </a:solidFill>
              </a:rPr>
              <a:t>fats</a:t>
            </a:r>
            <a:r>
              <a:rPr lang="es-CO" dirty="0" smtClean="0">
                <a:solidFill>
                  <a:schemeClr val="tx2"/>
                </a:solidFill>
              </a:rPr>
              <a:t>, </a:t>
            </a:r>
            <a:r>
              <a:rPr lang="es-CO" dirty="0" err="1" smtClean="0">
                <a:solidFill>
                  <a:schemeClr val="tx2"/>
                </a:solidFill>
              </a:rPr>
              <a:t>proteins</a:t>
            </a:r>
            <a:r>
              <a:rPr lang="es-CO" dirty="0" smtClean="0">
                <a:solidFill>
                  <a:schemeClr val="tx2"/>
                </a:solidFill>
              </a:rPr>
              <a:t>, </a:t>
            </a:r>
            <a:r>
              <a:rPr lang="es-CO" dirty="0" err="1" smtClean="0">
                <a:solidFill>
                  <a:schemeClr val="tx2"/>
                </a:solidFill>
              </a:rPr>
              <a:t>vitamins</a:t>
            </a:r>
            <a:r>
              <a:rPr lang="es-CO" dirty="0" smtClean="0">
                <a:solidFill>
                  <a:schemeClr val="tx2"/>
                </a:solidFill>
              </a:rPr>
              <a:t>, </a:t>
            </a:r>
            <a:r>
              <a:rPr lang="es-CO" dirty="0" err="1" smtClean="0">
                <a:solidFill>
                  <a:schemeClr val="tx2"/>
                </a:solidFill>
              </a:rPr>
              <a:t>minerals</a:t>
            </a:r>
            <a:r>
              <a:rPr lang="es-CO" dirty="0" smtClean="0">
                <a:solidFill>
                  <a:schemeClr val="tx2"/>
                </a:solidFill>
              </a:rPr>
              <a:t>)  </a:t>
            </a:r>
            <a:endParaRPr lang="es-CO" dirty="0">
              <a:solidFill>
                <a:schemeClr val="tx2"/>
              </a:solidFill>
            </a:endParaRPr>
          </a:p>
        </p:txBody>
      </p:sp>
      <p:pic>
        <p:nvPicPr>
          <p:cNvPr id="2052" name="Picture 4" descr="https://encrypted-tbn3.gstatic.com/images?q=tbn:ANd9GcSEH5O12cIEhbsqsfbN4onqCGGaTssmn-WvzHInPYW15KZxXtuWLA">
            <a:hlinkClick r:id="rId2"/>
          </p:cNvPr>
          <p:cNvPicPr>
            <a:picLocks noChangeAspect="1" noChangeArrowheads="1"/>
          </p:cNvPicPr>
          <p:nvPr/>
        </p:nvPicPr>
        <p:blipFill>
          <a:blip r:embed="rId3" cstate="print"/>
          <a:srcRect/>
          <a:stretch>
            <a:fillRect/>
          </a:stretch>
        </p:blipFill>
        <p:spPr bwMode="auto">
          <a:xfrm>
            <a:off x="3203848" y="3573016"/>
            <a:ext cx="2876550" cy="2895601"/>
          </a:xfrm>
          <a:prstGeom prst="rect">
            <a:avLst/>
          </a:prstGeom>
          <a:noFill/>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ourishinteractive.com/system/assets/free-printables/722/preview-en-large.jpg?1354672936"/>
          <p:cNvPicPr>
            <a:picLocks noChangeAspect="1" noChangeArrowheads="1"/>
          </p:cNvPicPr>
          <p:nvPr/>
        </p:nvPicPr>
        <p:blipFill>
          <a:blip r:embed="rId2" cstate="print"/>
          <a:srcRect/>
          <a:stretch>
            <a:fillRect/>
          </a:stretch>
        </p:blipFill>
        <p:spPr bwMode="auto">
          <a:xfrm>
            <a:off x="-36512" y="0"/>
            <a:ext cx="9180512" cy="687314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CO" dirty="0" err="1" smtClean="0">
                <a:solidFill>
                  <a:schemeClr val="tx2"/>
                </a:solidFill>
              </a:rPr>
              <a:t>Food</a:t>
            </a:r>
            <a:r>
              <a:rPr lang="es-CO" dirty="0" smtClean="0">
                <a:solidFill>
                  <a:schemeClr val="tx2"/>
                </a:solidFill>
              </a:rPr>
              <a:t> </a:t>
            </a:r>
            <a:r>
              <a:rPr lang="es-CO" dirty="0" err="1" smtClean="0">
                <a:solidFill>
                  <a:schemeClr val="tx2"/>
                </a:solidFill>
              </a:rPr>
              <a:t>Classification</a:t>
            </a:r>
            <a:r>
              <a:rPr lang="es-CO" dirty="0" smtClean="0">
                <a:solidFill>
                  <a:schemeClr val="tx2"/>
                </a:solidFill>
              </a:rPr>
              <a:t/>
            </a:r>
            <a:br>
              <a:rPr lang="es-CO" dirty="0" smtClean="0">
                <a:solidFill>
                  <a:schemeClr val="tx2"/>
                </a:solidFill>
              </a:rPr>
            </a:br>
            <a:endParaRPr lang="es-CO" dirty="0">
              <a:solidFill>
                <a:schemeClr val="tx2"/>
              </a:solidFill>
            </a:endParaRPr>
          </a:p>
        </p:txBody>
      </p:sp>
      <p:sp>
        <p:nvSpPr>
          <p:cNvPr id="6" name="5 Subtítulo"/>
          <p:cNvSpPr>
            <a:spLocks noGrp="1"/>
          </p:cNvSpPr>
          <p:nvPr>
            <p:ph type="subTitle" idx="1"/>
          </p:nvPr>
        </p:nvSpPr>
        <p:spPr>
          <a:xfrm>
            <a:off x="1329062" y="3284984"/>
            <a:ext cx="6400800" cy="694928"/>
          </a:xfrm>
        </p:spPr>
        <p:txBody>
          <a:bodyPr/>
          <a:lstStyle/>
          <a:p>
            <a:r>
              <a:rPr lang="es-CO" dirty="0" err="1" smtClean="0">
                <a:solidFill>
                  <a:schemeClr val="accent1">
                    <a:lumMod val="75000"/>
                  </a:schemeClr>
                </a:solidFill>
              </a:rPr>
              <a:t>According</a:t>
            </a:r>
            <a:r>
              <a:rPr lang="es-CO" dirty="0" smtClean="0">
                <a:solidFill>
                  <a:schemeClr val="accent1">
                    <a:lumMod val="75000"/>
                  </a:schemeClr>
                </a:solidFill>
              </a:rPr>
              <a:t> </a:t>
            </a:r>
            <a:r>
              <a:rPr lang="es-CO" dirty="0" err="1" smtClean="0">
                <a:solidFill>
                  <a:schemeClr val="accent1">
                    <a:lumMod val="75000"/>
                  </a:schemeClr>
                </a:solidFill>
              </a:rPr>
              <a:t>to</a:t>
            </a:r>
            <a:r>
              <a:rPr lang="es-CO" dirty="0" smtClean="0">
                <a:solidFill>
                  <a:schemeClr val="accent1">
                    <a:lumMod val="75000"/>
                  </a:schemeClr>
                </a:solidFill>
              </a:rPr>
              <a:t> </a:t>
            </a:r>
            <a:r>
              <a:rPr lang="es-CO" dirty="0" err="1" smtClean="0">
                <a:solidFill>
                  <a:schemeClr val="accent1">
                    <a:lumMod val="75000"/>
                  </a:schemeClr>
                </a:solidFill>
              </a:rPr>
              <a:t>the</a:t>
            </a:r>
            <a:r>
              <a:rPr lang="es-CO" dirty="0" smtClean="0">
                <a:solidFill>
                  <a:schemeClr val="accent1">
                    <a:lumMod val="75000"/>
                  </a:schemeClr>
                </a:solidFill>
              </a:rPr>
              <a:t> </a:t>
            </a:r>
            <a:r>
              <a:rPr lang="es-CO" dirty="0" err="1" smtClean="0">
                <a:solidFill>
                  <a:schemeClr val="accent1">
                    <a:lumMod val="75000"/>
                  </a:schemeClr>
                </a:solidFill>
              </a:rPr>
              <a:t>origin</a:t>
            </a:r>
            <a:endParaRPr lang="es-CO" dirty="0">
              <a:solidFill>
                <a:schemeClr val="accent1">
                  <a:lumMod val="75000"/>
                </a:schemeClr>
              </a:solidFill>
            </a:endParaRP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04664"/>
            <a:ext cx="8229600" cy="1036712"/>
          </a:xfrm>
        </p:spPr>
        <p:txBody>
          <a:bodyPr>
            <a:normAutofit lnSpcReduction="10000"/>
          </a:bodyPr>
          <a:lstStyle/>
          <a:p>
            <a:r>
              <a:rPr lang="en-US" smtClean="0">
                <a:solidFill>
                  <a:schemeClr val="tx2"/>
                </a:solidFill>
              </a:rPr>
              <a:t>According to its origin, food can be classified in:  </a:t>
            </a:r>
          </a:p>
          <a:p>
            <a:pPr>
              <a:buNone/>
            </a:pPr>
            <a:endParaRPr lang="en-US">
              <a:solidFill>
                <a:schemeClr val="tx2"/>
              </a:solidFill>
            </a:endParaRPr>
          </a:p>
        </p:txBody>
      </p:sp>
      <p:sp>
        <p:nvSpPr>
          <p:cNvPr id="4" name="3 Llamada de flecha hacia abajo"/>
          <p:cNvSpPr/>
          <p:nvPr/>
        </p:nvSpPr>
        <p:spPr>
          <a:xfrm>
            <a:off x="1386216" y="1618944"/>
            <a:ext cx="2642592" cy="11304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Animal Foods </a:t>
            </a:r>
            <a:endParaRPr lang="en-US"/>
          </a:p>
        </p:txBody>
      </p:sp>
      <p:sp>
        <p:nvSpPr>
          <p:cNvPr id="5" name="4 Llamada de flecha hacia abajo"/>
          <p:cNvSpPr/>
          <p:nvPr/>
        </p:nvSpPr>
        <p:spPr>
          <a:xfrm>
            <a:off x="4917186" y="1628800"/>
            <a:ext cx="2642592" cy="11304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Vegetable Foods </a:t>
            </a:r>
            <a:endParaRPr lang="en-US"/>
          </a:p>
        </p:txBody>
      </p:sp>
      <p:sp>
        <p:nvSpPr>
          <p:cNvPr id="6" name="5 Rectángulo redondeado"/>
          <p:cNvSpPr/>
          <p:nvPr/>
        </p:nvSpPr>
        <p:spPr>
          <a:xfrm>
            <a:off x="1428358" y="2852936"/>
            <a:ext cx="259228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This Kind of food comes from animals. Can be processed or unprocessed</a:t>
            </a:r>
            <a:endParaRPr lang="en-US" dirty="0"/>
          </a:p>
        </p:txBody>
      </p:sp>
      <p:sp>
        <p:nvSpPr>
          <p:cNvPr id="7" name="6 Rectángulo redondeado"/>
          <p:cNvSpPr/>
          <p:nvPr/>
        </p:nvSpPr>
        <p:spPr>
          <a:xfrm>
            <a:off x="4958872" y="2852936"/>
            <a:ext cx="259228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This Kind of food is produced by plants in natural way, or by processing them </a:t>
            </a:r>
            <a:endParaRPr lang="en-US" dirty="0"/>
          </a:p>
        </p:txBody>
      </p:sp>
      <p:sp>
        <p:nvSpPr>
          <p:cNvPr id="8" name="7 Rectángulo redondeado"/>
          <p:cNvSpPr/>
          <p:nvPr/>
        </p:nvSpPr>
        <p:spPr>
          <a:xfrm>
            <a:off x="1403648" y="4579006"/>
            <a:ext cx="2664296" cy="18722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err="1" smtClean="0"/>
              <a:t>Meat</a:t>
            </a:r>
            <a:r>
              <a:rPr lang="es-CO" dirty="0" smtClean="0"/>
              <a:t>, </a:t>
            </a:r>
            <a:r>
              <a:rPr lang="es-CO" dirty="0" err="1" smtClean="0"/>
              <a:t>fish</a:t>
            </a:r>
            <a:r>
              <a:rPr lang="es-CO" dirty="0" smtClean="0"/>
              <a:t>, </a:t>
            </a:r>
            <a:r>
              <a:rPr lang="es-CO" dirty="0" err="1" smtClean="0"/>
              <a:t>shellfish</a:t>
            </a:r>
            <a:r>
              <a:rPr lang="es-CO" dirty="0" smtClean="0"/>
              <a:t>, </a:t>
            </a:r>
            <a:r>
              <a:rPr lang="es-CO" dirty="0" err="1" smtClean="0"/>
              <a:t>crustaceans</a:t>
            </a:r>
            <a:r>
              <a:rPr lang="es-CO" dirty="0" smtClean="0"/>
              <a:t>, </a:t>
            </a:r>
            <a:r>
              <a:rPr lang="es-CO" dirty="0" err="1" smtClean="0"/>
              <a:t>eggs</a:t>
            </a:r>
            <a:r>
              <a:rPr lang="es-CO" dirty="0" smtClean="0"/>
              <a:t>, </a:t>
            </a:r>
            <a:r>
              <a:rPr lang="es-CO" dirty="0" err="1" smtClean="0"/>
              <a:t>milk</a:t>
            </a:r>
            <a:r>
              <a:rPr lang="es-CO" dirty="0" smtClean="0"/>
              <a:t> and </a:t>
            </a:r>
            <a:r>
              <a:rPr lang="es-CO" dirty="0" err="1" smtClean="0"/>
              <a:t>its</a:t>
            </a:r>
            <a:r>
              <a:rPr lang="es-CO" dirty="0" smtClean="0"/>
              <a:t> </a:t>
            </a:r>
            <a:r>
              <a:rPr lang="es-CO" dirty="0" err="1" smtClean="0"/>
              <a:t>products</a:t>
            </a:r>
            <a:r>
              <a:rPr lang="es-CO" dirty="0" smtClean="0"/>
              <a:t>, animal </a:t>
            </a:r>
            <a:r>
              <a:rPr lang="es-CO" dirty="0" err="1" smtClean="0"/>
              <a:t>fats</a:t>
            </a:r>
            <a:r>
              <a:rPr lang="es-CO" dirty="0" smtClean="0"/>
              <a:t>, </a:t>
            </a:r>
            <a:r>
              <a:rPr lang="es-CO" dirty="0" err="1" smtClean="0"/>
              <a:t>gelatin</a:t>
            </a:r>
            <a:r>
              <a:rPr lang="es-CO" dirty="0" smtClean="0"/>
              <a:t> </a:t>
            </a:r>
            <a:endParaRPr lang="es-CO" dirty="0"/>
          </a:p>
        </p:txBody>
      </p:sp>
      <p:sp>
        <p:nvSpPr>
          <p:cNvPr id="9" name="8 Rectángulo redondeado"/>
          <p:cNvSpPr/>
          <p:nvPr/>
        </p:nvSpPr>
        <p:spPr>
          <a:xfrm>
            <a:off x="4945228" y="4572184"/>
            <a:ext cx="2664296" cy="18722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err="1" smtClean="0"/>
              <a:t>Cereals</a:t>
            </a:r>
            <a:r>
              <a:rPr lang="es-CO" dirty="0" smtClean="0"/>
              <a:t>, vegetables </a:t>
            </a:r>
            <a:r>
              <a:rPr lang="es-CO" dirty="0" err="1" smtClean="0"/>
              <a:t>proper</a:t>
            </a:r>
            <a:r>
              <a:rPr lang="es-CO" dirty="0" smtClean="0"/>
              <a:t>, </a:t>
            </a:r>
            <a:r>
              <a:rPr lang="es-CO" dirty="0" err="1" smtClean="0"/>
              <a:t>fruits</a:t>
            </a:r>
            <a:r>
              <a:rPr lang="es-CO" dirty="0" smtClean="0"/>
              <a:t>, </a:t>
            </a:r>
            <a:r>
              <a:rPr lang="es-CO" dirty="0" err="1" smtClean="0"/>
              <a:t>sugars</a:t>
            </a:r>
            <a:r>
              <a:rPr lang="es-CO" dirty="0" smtClean="0"/>
              <a:t>, vegetable </a:t>
            </a:r>
            <a:r>
              <a:rPr lang="es-CO" dirty="0" err="1" smtClean="0"/>
              <a:t>oils</a:t>
            </a:r>
            <a:r>
              <a:rPr lang="es-CO" dirty="0" smtClean="0"/>
              <a:t> </a:t>
            </a:r>
            <a:endParaRPr lang="es-CO" dirty="0"/>
          </a:p>
        </p:txBody>
      </p:sp>
      <p:sp>
        <p:nvSpPr>
          <p:cNvPr id="10" name="9 Flecha abajo"/>
          <p:cNvSpPr/>
          <p:nvPr/>
        </p:nvSpPr>
        <p:spPr>
          <a:xfrm>
            <a:off x="2555776" y="4196378"/>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bajo"/>
          <p:cNvSpPr/>
          <p:nvPr/>
        </p:nvSpPr>
        <p:spPr>
          <a:xfrm>
            <a:off x="6081590" y="4196378"/>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p:cNvPicPr>
            <a:picLocks noChangeAspect="1" noChangeArrowheads="1"/>
          </p:cNvPicPr>
          <p:nvPr/>
        </p:nvPicPr>
        <p:blipFill>
          <a:blip r:embed="rId2" cstate="print"/>
          <a:srcRect/>
          <a:stretch>
            <a:fillRect/>
          </a:stretch>
        </p:blipFill>
        <p:spPr bwMode="auto">
          <a:xfrm rot="20783550">
            <a:off x="204306" y="1880952"/>
            <a:ext cx="1036096" cy="9793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1049898">
            <a:off x="163237" y="3173263"/>
            <a:ext cx="1093480" cy="93946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rot="20165647">
            <a:off x="263427" y="4470878"/>
            <a:ext cx="996672" cy="816717"/>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rot="869988">
            <a:off x="206737" y="5690402"/>
            <a:ext cx="1024671" cy="85389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rot="683462">
            <a:off x="7817688" y="1709902"/>
            <a:ext cx="1093878" cy="91406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rot="20779403">
            <a:off x="7820817" y="2915898"/>
            <a:ext cx="1125994" cy="981224"/>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rot="688405">
            <a:off x="7816647" y="4172605"/>
            <a:ext cx="1154901" cy="1039411"/>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rot="20703524">
            <a:off x="7883909" y="5523431"/>
            <a:ext cx="1046638" cy="917600"/>
          </a:xfrm>
          <a:prstGeom prst="rect">
            <a:avLst/>
          </a:prstGeom>
          <a:noFill/>
          <a:ln w="9525">
            <a:noFill/>
            <a:miter lim="800000"/>
            <a:headEnd/>
            <a:tailEnd/>
          </a:ln>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CO" dirty="0" err="1" smtClean="0"/>
              <a:t>Food</a:t>
            </a:r>
            <a:r>
              <a:rPr lang="es-CO" dirty="0" smtClean="0"/>
              <a:t> </a:t>
            </a:r>
            <a:r>
              <a:rPr lang="es-CO" dirty="0" err="1" smtClean="0"/>
              <a:t>Classification</a:t>
            </a:r>
            <a:endParaRPr lang="es-CO" dirty="0"/>
          </a:p>
        </p:txBody>
      </p:sp>
      <p:sp>
        <p:nvSpPr>
          <p:cNvPr id="6" name="5 Subtítulo"/>
          <p:cNvSpPr>
            <a:spLocks noGrp="1"/>
          </p:cNvSpPr>
          <p:nvPr>
            <p:ph type="subTitle" idx="1"/>
          </p:nvPr>
        </p:nvSpPr>
        <p:spPr>
          <a:xfrm>
            <a:off x="1329062" y="3356992"/>
            <a:ext cx="6400800" cy="694928"/>
          </a:xfrm>
        </p:spPr>
        <p:txBody>
          <a:bodyPr/>
          <a:lstStyle/>
          <a:p>
            <a:r>
              <a:rPr lang="es-CO" dirty="0" err="1" smtClean="0"/>
              <a:t>According</a:t>
            </a:r>
            <a:r>
              <a:rPr lang="es-CO" dirty="0" smtClean="0"/>
              <a:t> </a:t>
            </a:r>
            <a:r>
              <a:rPr lang="es-CO" dirty="0" err="1" smtClean="0"/>
              <a:t>to</a:t>
            </a:r>
            <a:r>
              <a:rPr lang="es-CO" dirty="0" smtClean="0"/>
              <a:t> </a:t>
            </a:r>
            <a:r>
              <a:rPr lang="es-CO" dirty="0" err="1" smtClean="0"/>
              <a:t>the</a:t>
            </a:r>
            <a:r>
              <a:rPr lang="es-CO" dirty="0" smtClean="0"/>
              <a:t> </a:t>
            </a:r>
            <a:r>
              <a:rPr lang="es-CO" dirty="0" err="1" smtClean="0"/>
              <a:t>Benefits</a:t>
            </a:r>
            <a:r>
              <a:rPr lang="es-CO" dirty="0" smtClean="0"/>
              <a:t> </a:t>
            </a:r>
            <a:endParaRPr lang="es-CO" dirty="0"/>
          </a:p>
        </p:txBody>
      </p:sp>
      <p:pic>
        <p:nvPicPr>
          <p:cNvPr id="4097" name="Picture 1"/>
          <p:cNvPicPr>
            <a:picLocks noChangeAspect="1" noChangeArrowheads="1"/>
          </p:cNvPicPr>
          <p:nvPr/>
        </p:nvPicPr>
        <p:blipFill>
          <a:blip r:embed="rId2" cstate="print"/>
          <a:srcRect/>
          <a:stretch>
            <a:fillRect/>
          </a:stretch>
        </p:blipFill>
        <p:spPr bwMode="auto">
          <a:xfrm rot="20199654">
            <a:off x="297691" y="556096"/>
            <a:ext cx="2880320" cy="1894804"/>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rot="1118687">
            <a:off x="5736754" y="507320"/>
            <a:ext cx="3106759" cy="1995289"/>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915816" y="4221088"/>
            <a:ext cx="2808312" cy="2282123"/>
          </a:xfrm>
          <a:prstGeom prst="rect">
            <a:avLst/>
          </a:prstGeom>
          <a:noFill/>
          <a:ln w="9525">
            <a:noFill/>
            <a:miter lim="800000"/>
            <a:headEnd/>
            <a:tailEnd/>
          </a:ln>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hacia abajo"/>
          <p:cNvSpPr/>
          <p:nvPr/>
        </p:nvSpPr>
        <p:spPr>
          <a:xfrm>
            <a:off x="523786" y="1460986"/>
            <a:ext cx="2376264"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Energy</a:t>
            </a:r>
            <a:r>
              <a:rPr lang="es-CO" dirty="0" smtClean="0"/>
              <a:t> </a:t>
            </a:r>
            <a:r>
              <a:rPr lang="es-CO" dirty="0" err="1" smtClean="0"/>
              <a:t>giving</a:t>
            </a:r>
            <a:r>
              <a:rPr lang="es-CO" dirty="0" smtClean="0"/>
              <a:t> </a:t>
            </a:r>
            <a:r>
              <a:rPr lang="es-CO" dirty="0" err="1" smtClean="0"/>
              <a:t>foods</a:t>
            </a:r>
            <a:endParaRPr lang="es-CO" dirty="0"/>
          </a:p>
        </p:txBody>
      </p:sp>
      <p:sp>
        <p:nvSpPr>
          <p:cNvPr id="5" name="4 Llamada de flecha hacia abajo"/>
          <p:cNvSpPr/>
          <p:nvPr/>
        </p:nvSpPr>
        <p:spPr>
          <a:xfrm>
            <a:off x="3347864" y="1460986"/>
            <a:ext cx="2376264"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Body</a:t>
            </a:r>
            <a:r>
              <a:rPr lang="es-CO" dirty="0" smtClean="0"/>
              <a:t> </a:t>
            </a:r>
            <a:r>
              <a:rPr lang="es-CO" dirty="0" err="1" smtClean="0"/>
              <a:t>building</a:t>
            </a:r>
            <a:r>
              <a:rPr lang="es-CO" dirty="0" smtClean="0"/>
              <a:t> </a:t>
            </a:r>
            <a:r>
              <a:rPr lang="es-CO" dirty="0" err="1" smtClean="0"/>
              <a:t>foods</a:t>
            </a:r>
            <a:endParaRPr lang="es-CO" dirty="0"/>
          </a:p>
        </p:txBody>
      </p:sp>
      <p:sp>
        <p:nvSpPr>
          <p:cNvPr id="6" name="5 Llamada de flecha hacia abajo"/>
          <p:cNvSpPr/>
          <p:nvPr/>
        </p:nvSpPr>
        <p:spPr>
          <a:xfrm>
            <a:off x="6228184" y="1445220"/>
            <a:ext cx="2376264"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Protective</a:t>
            </a:r>
            <a:r>
              <a:rPr lang="es-CO" dirty="0" smtClean="0"/>
              <a:t> </a:t>
            </a:r>
            <a:r>
              <a:rPr lang="es-CO" dirty="0" err="1" smtClean="0"/>
              <a:t>foods</a:t>
            </a:r>
            <a:endParaRPr lang="es-CO" dirty="0"/>
          </a:p>
        </p:txBody>
      </p:sp>
      <p:sp>
        <p:nvSpPr>
          <p:cNvPr id="7" name="6 Rectángulo redondeado"/>
          <p:cNvSpPr/>
          <p:nvPr/>
        </p:nvSpPr>
        <p:spPr>
          <a:xfrm>
            <a:off x="420246" y="2432866"/>
            <a:ext cx="259228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This group gives energy to the body</a:t>
            </a:r>
            <a:endParaRPr lang="en-US" dirty="0"/>
          </a:p>
        </p:txBody>
      </p:sp>
      <p:sp>
        <p:nvSpPr>
          <p:cNvPr id="8" name="7 Rectángulo redondeado"/>
          <p:cNvSpPr/>
          <p:nvPr/>
        </p:nvSpPr>
        <p:spPr>
          <a:xfrm>
            <a:off x="3235380" y="2423922"/>
            <a:ext cx="259228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smtClean="0"/>
              <a:t>These foods allow us to grow and repair tissues in bones, tissues, skin, etc  </a:t>
            </a:r>
            <a:endParaRPr lang="en-US" sz="1700" dirty="0"/>
          </a:p>
        </p:txBody>
      </p:sp>
      <p:sp>
        <p:nvSpPr>
          <p:cNvPr id="9" name="8 Rectángulo redondeado"/>
          <p:cNvSpPr/>
          <p:nvPr/>
        </p:nvSpPr>
        <p:spPr>
          <a:xfrm>
            <a:off x="6131466" y="2423922"/>
            <a:ext cx="259228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Include food to the protection of the body and defense against diseases </a:t>
            </a:r>
            <a:endParaRPr lang="en-US" dirty="0"/>
          </a:p>
        </p:txBody>
      </p:sp>
      <p:sp>
        <p:nvSpPr>
          <p:cNvPr id="10" name="9 Rectángulo redondeado"/>
          <p:cNvSpPr/>
          <p:nvPr/>
        </p:nvSpPr>
        <p:spPr>
          <a:xfrm>
            <a:off x="411302" y="4206234"/>
            <a:ext cx="2664296" cy="8653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err="1" smtClean="0"/>
              <a:t>Carbohidrates</a:t>
            </a:r>
            <a:r>
              <a:rPr lang="es-CO" dirty="0" smtClean="0"/>
              <a:t> and </a:t>
            </a:r>
            <a:r>
              <a:rPr lang="es-CO" dirty="0" err="1" smtClean="0"/>
              <a:t>oils</a:t>
            </a:r>
            <a:r>
              <a:rPr lang="es-CO" dirty="0" smtClean="0"/>
              <a:t> and </a:t>
            </a:r>
            <a:r>
              <a:rPr lang="es-CO" dirty="0" err="1" smtClean="0"/>
              <a:t>fats</a:t>
            </a:r>
            <a:endParaRPr lang="es-CO" dirty="0"/>
          </a:p>
        </p:txBody>
      </p:sp>
      <p:sp>
        <p:nvSpPr>
          <p:cNvPr id="11" name="10 Rectángulo redondeado"/>
          <p:cNvSpPr/>
          <p:nvPr/>
        </p:nvSpPr>
        <p:spPr>
          <a:xfrm>
            <a:off x="3203848" y="4208356"/>
            <a:ext cx="2664296" cy="8631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Animal and </a:t>
            </a:r>
            <a:r>
              <a:rPr lang="es-CO" dirty="0" err="1" smtClean="0"/>
              <a:t>plant</a:t>
            </a:r>
            <a:r>
              <a:rPr lang="es-CO" dirty="0" smtClean="0"/>
              <a:t> </a:t>
            </a:r>
            <a:r>
              <a:rPr lang="es-CO" dirty="0" err="1" smtClean="0"/>
              <a:t>proteins</a:t>
            </a:r>
            <a:endParaRPr lang="es-CO" dirty="0"/>
          </a:p>
        </p:txBody>
      </p:sp>
      <p:sp>
        <p:nvSpPr>
          <p:cNvPr id="12" name="11 Rectángulo redondeado"/>
          <p:cNvSpPr/>
          <p:nvPr/>
        </p:nvSpPr>
        <p:spPr>
          <a:xfrm>
            <a:off x="6124644" y="4207444"/>
            <a:ext cx="2664296"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err="1" smtClean="0"/>
              <a:t>Minerals</a:t>
            </a:r>
            <a:r>
              <a:rPr lang="es-CO" dirty="0" smtClean="0"/>
              <a:t> and </a:t>
            </a:r>
            <a:r>
              <a:rPr lang="es-CO" dirty="0" err="1" smtClean="0"/>
              <a:t>vitamins</a:t>
            </a:r>
            <a:r>
              <a:rPr lang="es-CO" dirty="0" smtClean="0"/>
              <a:t> </a:t>
            </a:r>
            <a:endParaRPr lang="es-CO" dirty="0"/>
          </a:p>
        </p:txBody>
      </p:sp>
      <p:sp>
        <p:nvSpPr>
          <p:cNvPr id="14" name="13 Marcador de contenido"/>
          <p:cNvSpPr>
            <a:spLocks noGrp="1"/>
          </p:cNvSpPr>
          <p:nvPr>
            <p:ph idx="1"/>
          </p:nvPr>
        </p:nvSpPr>
        <p:spPr>
          <a:xfrm>
            <a:off x="467544" y="260648"/>
            <a:ext cx="8229600" cy="1080120"/>
          </a:xfrm>
        </p:spPr>
        <p:txBody>
          <a:bodyPr/>
          <a:lstStyle/>
          <a:p>
            <a:r>
              <a:rPr lang="es-CO" dirty="0" err="1" smtClean="0">
                <a:solidFill>
                  <a:schemeClr val="tx2"/>
                </a:solidFill>
              </a:rPr>
              <a:t>According</a:t>
            </a:r>
            <a:r>
              <a:rPr lang="es-CO" dirty="0" smtClean="0">
                <a:solidFill>
                  <a:schemeClr val="tx2"/>
                </a:solidFill>
              </a:rPr>
              <a:t> </a:t>
            </a:r>
            <a:r>
              <a:rPr lang="es-CO" dirty="0" err="1" smtClean="0">
                <a:solidFill>
                  <a:schemeClr val="tx2"/>
                </a:solidFill>
              </a:rPr>
              <a:t>to</a:t>
            </a:r>
            <a:r>
              <a:rPr lang="es-CO" dirty="0" smtClean="0">
                <a:solidFill>
                  <a:schemeClr val="tx2"/>
                </a:solidFill>
              </a:rPr>
              <a:t> </a:t>
            </a:r>
            <a:r>
              <a:rPr lang="es-CO" dirty="0" err="1" smtClean="0">
                <a:solidFill>
                  <a:schemeClr val="tx2"/>
                </a:solidFill>
              </a:rPr>
              <a:t>the</a:t>
            </a:r>
            <a:r>
              <a:rPr lang="es-CO" dirty="0" smtClean="0">
                <a:solidFill>
                  <a:schemeClr val="tx2"/>
                </a:solidFill>
              </a:rPr>
              <a:t> </a:t>
            </a:r>
            <a:r>
              <a:rPr lang="es-CO" dirty="0" err="1" smtClean="0">
                <a:solidFill>
                  <a:schemeClr val="tx2"/>
                </a:solidFill>
              </a:rPr>
              <a:t>benefits</a:t>
            </a:r>
            <a:r>
              <a:rPr lang="es-CO" dirty="0" smtClean="0">
                <a:solidFill>
                  <a:schemeClr val="tx2"/>
                </a:solidFill>
              </a:rPr>
              <a:t> </a:t>
            </a:r>
            <a:r>
              <a:rPr lang="es-CO" dirty="0" err="1" smtClean="0">
                <a:solidFill>
                  <a:schemeClr val="tx2"/>
                </a:solidFill>
              </a:rPr>
              <a:t>food</a:t>
            </a:r>
            <a:r>
              <a:rPr lang="es-CO" dirty="0" smtClean="0">
                <a:solidFill>
                  <a:schemeClr val="tx2"/>
                </a:solidFill>
              </a:rPr>
              <a:t> </a:t>
            </a:r>
            <a:r>
              <a:rPr lang="es-CO" dirty="0" err="1" smtClean="0">
                <a:solidFill>
                  <a:schemeClr val="tx2"/>
                </a:solidFill>
              </a:rPr>
              <a:t>give</a:t>
            </a:r>
            <a:r>
              <a:rPr lang="es-CO" dirty="0" smtClean="0">
                <a:solidFill>
                  <a:schemeClr val="tx2"/>
                </a:solidFill>
              </a:rPr>
              <a:t> </a:t>
            </a:r>
            <a:r>
              <a:rPr lang="es-CO" dirty="0" err="1" smtClean="0">
                <a:solidFill>
                  <a:schemeClr val="tx2"/>
                </a:solidFill>
              </a:rPr>
              <a:t>us</a:t>
            </a:r>
            <a:r>
              <a:rPr lang="es-CO" dirty="0" smtClean="0">
                <a:solidFill>
                  <a:schemeClr val="tx2"/>
                </a:solidFill>
              </a:rPr>
              <a:t>, </a:t>
            </a:r>
            <a:r>
              <a:rPr lang="es-CO" dirty="0" err="1" smtClean="0">
                <a:solidFill>
                  <a:schemeClr val="tx2"/>
                </a:solidFill>
              </a:rPr>
              <a:t>it</a:t>
            </a:r>
            <a:r>
              <a:rPr lang="es-CO" dirty="0" smtClean="0">
                <a:solidFill>
                  <a:schemeClr val="tx2"/>
                </a:solidFill>
              </a:rPr>
              <a:t> </a:t>
            </a:r>
            <a:r>
              <a:rPr lang="es-CO" dirty="0" err="1" smtClean="0">
                <a:solidFill>
                  <a:schemeClr val="tx2"/>
                </a:solidFill>
              </a:rPr>
              <a:t>is</a:t>
            </a:r>
            <a:r>
              <a:rPr lang="es-CO" dirty="0" smtClean="0">
                <a:solidFill>
                  <a:schemeClr val="tx2"/>
                </a:solidFill>
              </a:rPr>
              <a:t> </a:t>
            </a:r>
            <a:r>
              <a:rPr lang="es-CO" dirty="0" err="1" smtClean="0">
                <a:solidFill>
                  <a:schemeClr val="tx2"/>
                </a:solidFill>
              </a:rPr>
              <a:t>classified</a:t>
            </a:r>
            <a:r>
              <a:rPr lang="es-CO" dirty="0" smtClean="0">
                <a:solidFill>
                  <a:schemeClr val="tx2"/>
                </a:solidFill>
              </a:rPr>
              <a:t> as </a:t>
            </a:r>
            <a:r>
              <a:rPr lang="es-CO" dirty="0" err="1" smtClean="0">
                <a:solidFill>
                  <a:schemeClr val="tx2"/>
                </a:solidFill>
              </a:rPr>
              <a:t>follows</a:t>
            </a:r>
            <a:r>
              <a:rPr lang="es-CO" dirty="0" smtClean="0">
                <a:solidFill>
                  <a:schemeClr val="tx2"/>
                </a:solidFill>
              </a:rPr>
              <a:t>: </a:t>
            </a:r>
            <a:endParaRPr lang="es-CO" dirty="0">
              <a:solidFill>
                <a:schemeClr val="tx2"/>
              </a:solidFill>
            </a:endParaRPr>
          </a:p>
        </p:txBody>
      </p:sp>
      <p:sp>
        <p:nvSpPr>
          <p:cNvPr id="15" name="14 Flecha abajo"/>
          <p:cNvSpPr/>
          <p:nvPr/>
        </p:nvSpPr>
        <p:spPr>
          <a:xfrm>
            <a:off x="1525076" y="380692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abajo"/>
          <p:cNvSpPr/>
          <p:nvPr/>
        </p:nvSpPr>
        <p:spPr>
          <a:xfrm>
            <a:off x="4324444" y="380010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bajo"/>
          <p:cNvSpPr/>
          <p:nvPr/>
        </p:nvSpPr>
        <p:spPr>
          <a:xfrm>
            <a:off x="7243118" y="380010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Rectángulo redondeado"/>
          <p:cNvSpPr/>
          <p:nvPr/>
        </p:nvSpPr>
        <p:spPr>
          <a:xfrm>
            <a:off x="458600" y="5580296"/>
            <a:ext cx="2664296"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Cereals like rice and wheat / Fat-ghee and oil / Sugar</a:t>
            </a:r>
            <a:endParaRPr lang="es-CO" dirty="0"/>
          </a:p>
        </p:txBody>
      </p:sp>
      <p:sp>
        <p:nvSpPr>
          <p:cNvPr id="19" name="18 Rectángulo redondeado"/>
          <p:cNvSpPr/>
          <p:nvPr/>
        </p:nvSpPr>
        <p:spPr>
          <a:xfrm>
            <a:off x="3235380" y="5564530"/>
            <a:ext cx="2664296"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err="1" smtClean="0"/>
              <a:t>Milk</a:t>
            </a:r>
            <a:r>
              <a:rPr lang="es-ES" dirty="0" smtClean="0"/>
              <a:t> / </a:t>
            </a:r>
            <a:r>
              <a:rPr lang="es-ES" dirty="0" err="1" smtClean="0"/>
              <a:t>Meat</a:t>
            </a:r>
            <a:r>
              <a:rPr lang="es-ES" dirty="0" smtClean="0"/>
              <a:t>/ </a:t>
            </a:r>
            <a:r>
              <a:rPr lang="es-ES" dirty="0" err="1" smtClean="0"/>
              <a:t>Eggs</a:t>
            </a:r>
            <a:r>
              <a:rPr lang="es-ES" dirty="0" smtClean="0"/>
              <a:t>/ </a:t>
            </a:r>
            <a:r>
              <a:rPr lang="es-ES" dirty="0" err="1" smtClean="0"/>
              <a:t>beans</a:t>
            </a:r>
            <a:r>
              <a:rPr lang="es-ES" dirty="0" smtClean="0"/>
              <a:t>/ </a:t>
            </a:r>
            <a:r>
              <a:rPr lang="es-ES" dirty="0" err="1" smtClean="0"/>
              <a:t>grains</a:t>
            </a:r>
            <a:r>
              <a:rPr lang="es-ES" dirty="0" smtClean="0"/>
              <a:t>  </a:t>
            </a:r>
            <a:endParaRPr lang="es-CO" dirty="0"/>
          </a:p>
        </p:txBody>
      </p:sp>
      <p:sp>
        <p:nvSpPr>
          <p:cNvPr id="20" name="19 Rectángulo redondeado"/>
          <p:cNvSpPr/>
          <p:nvPr/>
        </p:nvSpPr>
        <p:spPr>
          <a:xfrm>
            <a:off x="6124644" y="5571352"/>
            <a:ext cx="2664296"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Vegetables specially green leafy/ fruits</a:t>
            </a:r>
            <a:endParaRPr lang="es-CO" dirty="0"/>
          </a:p>
        </p:txBody>
      </p:sp>
      <p:sp>
        <p:nvSpPr>
          <p:cNvPr id="21" name="20 Flecha abajo"/>
          <p:cNvSpPr/>
          <p:nvPr/>
        </p:nvSpPr>
        <p:spPr>
          <a:xfrm>
            <a:off x="1563430" y="516613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bajo"/>
          <p:cNvSpPr/>
          <p:nvPr/>
        </p:nvSpPr>
        <p:spPr>
          <a:xfrm>
            <a:off x="7236296" y="515719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bajo"/>
          <p:cNvSpPr/>
          <p:nvPr/>
        </p:nvSpPr>
        <p:spPr>
          <a:xfrm>
            <a:off x="4331266" y="517295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CuadroTexto"/>
          <p:cNvSpPr txBox="1"/>
          <p:nvPr/>
        </p:nvSpPr>
        <p:spPr>
          <a:xfrm>
            <a:off x="2051720" y="3789040"/>
            <a:ext cx="1440160" cy="369332"/>
          </a:xfrm>
          <a:prstGeom prst="rect">
            <a:avLst/>
          </a:prstGeom>
          <a:noFill/>
        </p:spPr>
        <p:txBody>
          <a:bodyPr wrap="square" rtlCol="0">
            <a:spAutoFit/>
          </a:bodyPr>
          <a:lstStyle/>
          <a:p>
            <a:r>
              <a:rPr lang="es-CO" dirty="0" err="1" smtClean="0"/>
              <a:t>Nutrients</a:t>
            </a:r>
            <a:endParaRPr lang="es-CO" dirty="0"/>
          </a:p>
        </p:txBody>
      </p:sp>
      <p:sp>
        <p:nvSpPr>
          <p:cNvPr id="26" name="25 CuadroTexto"/>
          <p:cNvSpPr txBox="1"/>
          <p:nvPr/>
        </p:nvSpPr>
        <p:spPr>
          <a:xfrm>
            <a:off x="7703840" y="3789040"/>
            <a:ext cx="1440160" cy="369332"/>
          </a:xfrm>
          <a:prstGeom prst="rect">
            <a:avLst/>
          </a:prstGeom>
          <a:noFill/>
        </p:spPr>
        <p:txBody>
          <a:bodyPr wrap="square" rtlCol="0">
            <a:spAutoFit/>
          </a:bodyPr>
          <a:lstStyle/>
          <a:p>
            <a:r>
              <a:rPr lang="es-CO" dirty="0" err="1" smtClean="0"/>
              <a:t>Nutrients</a:t>
            </a:r>
            <a:endParaRPr lang="es-CO" dirty="0"/>
          </a:p>
        </p:txBody>
      </p:sp>
      <p:sp>
        <p:nvSpPr>
          <p:cNvPr id="27" name="26 CuadroTexto"/>
          <p:cNvSpPr txBox="1"/>
          <p:nvPr/>
        </p:nvSpPr>
        <p:spPr>
          <a:xfrm>
            <a:off x="4860032" y="3789040"/>
            <a:ext cx="1440160" cy="369332"/>
          </a:xfrm>
          <a:prstGeom prst="rect">
            <a:avLst/>
          </a:prstGeom>
          <a:noFill/>
        </p:spPr>
        <p:txBody>
          <a:bodyPr wrap="square" rtlCol="0">
            <a:spAutoFit/>
          </a:bodyPr>
          <a:lstStyle/>
          <a:p>
            <a:r>
              <a:rPr lang="es-CO" dirty="0" err="1" smtClean="0"/>
              <a:t>Nutrients</a:t>
            </a:r>
            <a:endParaRPr lang="es-CO" dirty="0"/>
          </a:p>
        </p:txBody>
      </p:sp>
      <p:sp>
        <p:nvSpPr>
          <p:cNvPr id="29" name="28 CuadroTexto"/>
          <p:cNvSpPr txBox="1"/>
          <p:nvPr/>
        </p:nvSpPr>
        <p:spPr>
          <a:xfrm>
            <a:off x="2088861" y="5145317"/>
            <a:ext cx="1224136" cy="369332"/>
          </a:xfrm>
          <a:prstGeom prst="rect">
            <a:avLst/>
          </a:prstGeom>
          <a:noFill/>
        </p:spPr>
        <p:txBody>
          <a:bodyPr wrap="square" rtlCol="0">
            <a:spAutoFit/>
          </a:bodyPr>
          <a:lstStyle/>
          <a:p>
            <a:r>
              <a:rPr lang="es-CO" dirty="0" err="1" smtClean="0"/>
              <a:t>Examples</a:t>
            </a:r>
            <a:endParaRPr lang="es-CO" dirty="0" smtClean="0"/>
          </a:p>
        </p:txBody>
      </p:sp>
      <p:sp>
        <p:nvSpPr>
          <p:cNvPr id="30" name="29 CuadroTexto"/>
          <p:cNvSpPr txBox="1"/>
          <p:nvPr/>
        </p:nvSpPr>
        <p:spPr>
          <a:xfrm>
            <a:off x="4884540" y="5157192"/>
            <a:ext cx="1224136" cy="369332"/>
          </a:xfrm>
          <a:prstGeom prst="rect">
            <a:avLst/>
          </a:prstGeom>
          <a:noFill/>
        </p:spPr>
        <p:txBody>
          <a:bodyPr wrap="square" rtlCol="0">
            <a:spAutoFit/>
          </a:bodyPr>
          <a:lstStyle/>
          <a:p>
            <a:r>
              <a:rPr lang="es-CO" dirty="0" err="1" smtClean="0"/>
              <a:t>Examples</a:t>
            </a:r>
            <a:endParaRPr lang="es-CO" dirty="0" smtClean="0"/>
          </a:p>
        </p:txBody>
      </p:sp>
      <p:sp>
        <p:nvSpPr>
          <p:cNvPr id="31" name="30 CuadroTexto"/>
          <p:cNvSpPr txBox="1"/>
          <p:nvPr/>
        </p:nvSpPr>
        <p:spPr>
          <a:xfrm>
            <a:off x="7740352" y="5145317"/>
            <a:ext cx="1224136" cy="369332"/>
          </a:xfrm>
          <a:prstGeom prst="rect">
            <a:avLst/>
          </a:prstGeom>
          <a:noFill/>
        </p:spPr>
        <p:txBody>
          <a:bodyPr wrap="square" rtlCol="0">
            <a:spAutoFit/>
          </a:bodyPr>
          <a:lstStyle/>
          <a:p>
            <a:r>
              <a:rPr lang="es-CO" dirty="0" err="1" smtClean="0"/>
              <a:t>Examples</a:t>
            </a:r>
            <a:endParaRPr lang="es-CO" dirty="0" smtClean="0"/>
          </a:p>
        </p:txBody>
      </p:sp>
    </p:spTree>
  </p:cSld>
  <p:clrMapOvr>
    <a:masterClrMapping/>
  </p:clrMapOvr>
  <p:transition>
    <p:wheel spokes="8"/>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Kristen ITC"/>
        <a:ea typeface=""/>
        <a:cs typeface=""/>
      </a:majorFont>
      <a:minorFont>
        <a:latin typeface="Kristen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1054</Words>
  <Application>Microsoft Office PowerPoint</Application>
  <PresentationFormat>Presentación en pantalla (4:3)</PresentationFormat>
  <Paragraphs>159</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Let’s talk </vt:lpstr>
      <vt:lpstr>What is food</vt:lpstr>
      <vt:lpstr>Diapositiva 4</vt:lpstr>
      <vt:lpstr>Diapositiva 5</vt:lpstr>
      <vt:lpstr>Food Classification </vt:lpstr>
      <vt:lpstr>Diapositiva 7</vt:lpstr>
      <vt:lpstr>Food Classification</vt:lpstr>
      <vt:lpstr>Diapositiva 9</vt:lpstr>
      <vt:lpstr>The food pyramid </vt:lpstr>
      <vt:lpstr>Diapositiva 11</vt:lpstr>
      <vt:lpstr>The Pyramid Speaks</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amsarmientog</dc:creator>
  <cp:lastModifiedBy>amsarmientog</cp:lastModifiedBy>
  <cp:revision>27</cp:revision>
  <dcterms:created xsi:type="dcterms:W3CDTF">2011-05-06T23:48:29Z</dcterms:created>
  <dcterms:modified xsi:type="dcterms:W3CDTF">2014-05-12T20:00:16Z</dcterms:modified>
</cp:coreProperties>
</file>