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58"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13A4043-3040-44EF-AF13-70B7CB30FC3E}" type="datetimeFigureOut">
              <a:rPr lang="es-CO" smtClean="0"/>
              <a:pPr/>
              <a:t>22/05/2014</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969CB75-5FF4-40AD-A05F-CE7B87062DB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13A4043-3040-44EF-AF13-70B7CB30FC3E}" type="datetimeFigureOut">
              <a:rPr lang="es-CO" smtClean="0"/>
              <a:pPr/>
              <a:t>22/05/2014</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13A4043-3040-44EF-AF13-70B7CB30FC3E}" type="datetimeFigureOut">
              <a:rPr lang="es-CO" smtClean="0"/>
              <a:pPr/>
              <a:t>22/05/2014</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0969CB75-5FF4-40AD-A05F-CE7B87062DBB}"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13A4043-3040-44EF-AF13-70B7CB30FC3E}" type="datetimeFigureOut">
              <a:rPr lang="es-CO" smtClean="0"/>
              <a:pPr/>
              <a:t>22/05/2014</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969CB75-5FF4-40AD-A05F-CE7B87062DBB}" type="slidenum">
              <a:rPr lang="es-CO" smtClean="0"/>
              <a:pPr/>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3A4043-3040-44EF-AF13-70B7CB30FC3E}" type="datetimeFigureOut">
              <a:rPr lang="es-CO" smtClean="0"/>
              <a:pPr/>
              <a:t>22/05/2014</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69CB75-5FF4-40AD-A05F-CE7B87062DB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solidFill>
                  <a:schemeClr val="accent2"/>
                </a:solidFill>
              </a:rPr>
              <a:t>CAUSAS INTERNAS DE LA INDEPENDENCIA</a:t>
            </a:r>
            <a:endParaRPr lang="es-CO" dirty="0">
              <a:solidFill>
                <a:schemeClr val="accent2"/>
              </a:solidFill>
            </a:endParaRPr>
          </a:p>
        </p:txBody>
      </p:sp>
      <p:sp>
        <p:nvSpPr>
          <p:cNvPr id="3" name="2 Subtítulo"/>
          <p:cNvSpPr>
            <a:spLocks noGrp="1"/>
          </p:cNvSpPr>
          <p:nvPr>
            <p:ph type="subTitle" idx="1"/>
          </p:nvPr>
        </p:nvSpPr>
        <p:spPr/>
        <p:txBody>
          <a:bodyPr>
            <a:normAutofit/>
          </a:bodyPr>
          <a:lstStyle/>
          <a:p>
            <a:r>
              <a:rPr lang="es-CO" sz="3600" b="1" dirty="0" smtClean="0">
                <a:solidFill>
                  <a:schemeClr val="accent4">
                    <a:lumMod val="50000"/>
                  </a:schemeClr>
                </a:solidFill>
              </a:rPr>
              <a:t>LA EXPEDICION BOTANICA</a:t>
            </a:r>
            <a:endParaRPr lang="es-CO" sz="3600" b="1"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1515624"/>
          </a:xfrm>
        </p:spPr>
        <p:txBody>
          <a:bodyPr/>
          <a:lstStyle/>
          <a:p>
            <a:r>
              <a:rPr lang="es-CO" dirty="0" smtClean="0">
                <a:solidFill>
                  <a:schemeClr val="accent4"/>
                </a:solidFill>
              </a:rPr>
              <a:t>La Real Expedición Botánica del Nuevo Reino de Granada es un inventario de la naturaleza del Virreinato de Nueva Granada</a:t>
            </a:r>
            <a:endParaRPr lang="es-CO" dirty="0">
              <a:solidFill>
                <a:schemeClr val="accent4"/>
              </a:solidFill>
            </a:endParaRPr>
          </a:p>
        </p:txBody>
      </p:sp>
      <p:sp>
        <p:nvSpPr>
          <p:cNvPr id="3" name="2 Título"/>
          <p:cNvSpPr>
            <a:spLocks noGrp="1"/>
          </p:cNvSpPr>
          <p:nvPr>
            <p:ph type="title"/>
          </p:nvPr>
        </p:nvSpPr>
        <p:spPr/>
        <p:txBody>
          <a:bodyPr>
            <a:normAutofit fontScale="90000"/>
          </a:bodyPr>
          <a:lstStyle/>
          <a:p>
            <a:r>
              <a:rPr lang="es-CO" dirty="0" smtClean="0">
                <a:solidFill>
                  <a:schemeClr val="accent2"/>
                </a:solidFill>
              </a:rPr>
              <a:t>Qué fue la expedición Botánica?</a:t>
            </a:r>
            <a:endParaRPr lang="es-CO" dirty="0">
              <a:solidFill>
                <a:schemeClr val="accent2"/>
              </a:solidFill>
            </a:endParaRPr>
          </a:p>
        </p:txBody>
      </p:sp>
      <p:pic>
        <p:nvPicPr>
          <p:cNvPr id="5" name="4 Imagen" descr="mutis.jpg"/>
          <p:cNvPicPr>
            <a:picLocks noChangeAspect="1"/>
          </p:cNvPicPr>
          <p:nvPr/>
        </p:nvPicPr>
        <p:blipFill>
          <a:blip r:embed="rId2" cstate="print"/>
          <a:stretch>
            <a:fillRect/>
          </a:stretch>
        </p:blipFill>
        <p:spPr>
          <a:xfrm>
            <a:off x="6049316" y="2924944"/>
            <a:ext cx="2271713" cy="1944216"/>
          </a:xfrm>
          <a:prstGeom prst="rect">
            <a:avLst/>
          </a:prstGeom>
        </p:spPr>
      </p:pic>
      <p:pic>
        <p:nvPicPr>
          <p:cNvPr id="7" name="6 Imagen" descr="flores.jpg"/>
          <p:cNvPicPr>
            <a:picLocks noChangeAspect="1"/>
          </p:cNvPicPr>
          <p:nvPr/>
        </p:nvPicPr>
        <p:blipFill>
          <a:blip r:embed="rId3" cstate="print"/>
          <a:stretch>
            <a:fillRect/>
          </a:stretch>
        </p:blipFill>
        <p:spPr>
          <a:xfrm>
            <a:off x="683568" y="2852936"/>
            <a:ext cx="2466975" cy="1728193"/>
          </a:xfrm>
          <a:prstGeom prst="rect">
            <a:avLst/>
          </a:prstGeom>
        </p:spPr>
      </p:pic>
      <p:pic>
        <p:nvPicPr>
          <p:cNvPr id="9" name="8 Imagen" descr="plantas.jpg"/>
          <p:cNvPicPr>
            <a:picLocks noChangeAspect="1"/>
          </p:cNvPicPr>
          <p:nvPr/>
        </p:nvPicPr>
        <p:blipFill>
          <a:blip r:embed="rId4" cstate="print"/>
          <a:stretch>
            <a:fillRect/>
          </a:stretch>
        </p:blipFill>
        <p:spPr>
          <a:xfrm>
            <a:off x="2483768" y="3933056"/>
            <a:ext cx="1944216" cy="2746591"/>
          </a:xfrm>
          <a:prstGeom prst="rect">
            <a:avLst/>
          </a:prstGeom>
        </p:spPr>
      </p:pic>
      <p:pic>
        <p:nvPicPr>
          <p:cNvPr id="11" name="10 Imagen" descr="expe2.jpg"/>
          <p:cNvPicPr>
            <a:picLocks noChangeAspect="1"/>
          </p:cNvPicPr>
          <p:nvPr/>
        </p:nvPicPr>
        <p:blipFill>
          <a:blip r:embed="rId5" cstate="print"/>
          <a:stretch>
            <a:fillRect/>
          </a:stretch>
        </p:blipFill>
        <p:spPr>
          <a:xfrm>
            <a:off x="4716016" y="3717032"/>
            <a:ext cx="2016224" cy="288390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Nuevo_Reino_de_Granada_1657.jpg"/>
          <p:cNvPicPr>
            <a:picLocks noGrp="1" noChangeAspect="1"/>
          </p:cNvPicPr>
          <p:nvPr>
            <p:ph idx="1"/>
          </p:nvPr>
        </p:nvPicPr>
        <p:blipFill>
          <a:blip r:embed="rId3" cstate="print"/>
          <a:stretch>
            <a:fillRect/>
          </a:stretch>
        </p:blipFill>
        <p:spPr>
          <a:xfrm>
            <a:off x="1060059" y="1481138"/>
            <a:ext cx="7023881" cy="4525962"/>
          </a:xfrm>
        </p:spPr>
      </p:pic>
      <p:sp>
        <p:nvSpPr>
          <p:cNvPr id="3" name="2 Título"/>
          <p:cNvSpPr>
            <a:spLocks noGrp="1"/>
          </p:cNvSpPr>
          <p:nvPr>
            <p:ph type="title"/>
          </p:nvPr>
        </p:nvSpPr>
        <p:spPr/>
        <p:txBody>
          <a:bodyPr/>
          <a:lstStyle/>
          <a:p>
            <a:r>
              <a:rPr lang="es-CO" dirty="0" smtClean="0">
                <a:solidFill>
                  <a:schemeClr val="accent2"/>
                </a:solidFill>
              </a:rPr>
              <a:t>NUEVO REINO DE GRANADA</a:t>
            </a:r>
            <a:endParaRPr lang="es-CO" dirty="0">
              <a:solidFill>
                <a:schemeClr val="accent2"/>
              </a:solidFill>
            </a:endParaRPr>
          </a:p>
        </p:txBody>
      </p:sp>
    </p:spTree>
  </p:cSld>
  <p:clrMapOvr>
    <a:masterClrMapping/>
  </p:clrMapOvr>
  <p:transition>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723536"/>
          </a:xfrm>
        </p:spPr>
        <p:txBody>
          <a:bodyPr/>
          <a:lstStyle/>
          <a:p>
            <a:r>
              <a:rPr lang="es-CO" dirty="0" smtClean="0">
                <a:solidFill>
                  <a:schemeClr val="accent4"/>
                </a:solidFill>
              </a:rPr>
              <a:t>Se inició en 1783 y duró treinta y tres años.</a:t>
            </a:r>
          </a:p>
          <a:p>
            <a:endParaRPr lang="es-CO" dirty="0"/>
          </a:p>
        </p:txBody>
      </p:sp>
      <p:sp>
        <p:nvSpPr>
          <p:cNvPr id="3" name="2 Título"/>
          <p:cNvSpPr>
            <a:spLocks noGrp="1"/>
          </p:cNvSpPr>
          <p:nvPr>
            <p:ph type="title"/>
          </p:nvPr>
        </p:nvSpPr>
        <p:spPr/>
        <p:txBody>
          <a:bodyPr/>
          <a:lstStyle/>
          <a:p>
            <a:r>
              <a:rPr lang="es-CO" dirty="0" smtClean="0">
                <a:solidFill>
                  <a:schemeClr val="accent2"/>
                </a:solidFill>
              </a:rPr>
              <a:t>¿CUANDO SE DIÓ?</a:t>
            </a:r>
            <a:endParaRPr lang="es-CO" dirty="0">
              <a:solidFill>
                <a:schemeClr val="accent2"/>
              </a:solidFill>
            </a:endParaRPr>
          </a:p>
        </p:txBody>
      </p:sp>
      <p:sp>
        <p:nvSpPr>
          <p:cNvPr id="5" name="4 CuadroTexto"/>
          <p:cNvSpPr txBox="1"/>
          <p:nvPr/>
        </p:nvSpPr>
        <p:spPr>
          <a:xfrm>
            <a:off x="539552" y="2708920"/>
            <a:ext cx="6624736" cy="723275"/>
          </a:xfrm>
          <a:prstGeom prst="rect">
            <a:avLst/>
          </a:prstGeom>
          <a:noFill/>
        </p:spPr>
        <p:txBody>
          <a:bodyPr wrap="square" rtlCol="0">
            <a:spAutoFit/>
          </a:bodyPr>
          <a:lstStyle/>
          <a:p>
            <a:r>
              <a:rPr lang="es-CO" sz="4100" b="1" dirty="0" smtClean="0">
                <a:solidFill>
                  <a:schemeClr val="accent2"/>
                </a:solidFill>
              </a:rPr>
              <a:t>¿QUIEN LA ORGANIZÓ?</a:t>
            </a:r>
            <a:endParaRPr lang="es-CO" sz="4100" b="1" dirty="0">
              <a:solidFill>
                <a:schemeClr val="accent2"/>
              </a:solidFill>
            </a:endParaRPr>
          </a:p>
        </p:txBody>
      </p:sp>
      <p:sp>
        <p:nvSpPr>
          <p:cNvPr id="6" name="5 CuadroTexto"/>
          <p:cNvSpPr txBox="1"/>
          <p:nvPr/>
        </p:nvSpPr>
        <p:spPr>
          <a:xfrm>
            <a:off x="539552" y="4005064"/>
            <a:ext cx="7416824" cy="1338828"/>
          </a:xfrm>
          <a:prstGeom prst="rect">
            <a:avLst/>
          </a:prstGeom>
          <a:noFill/>
        </p:spPr>
        <p:txBody>
          <a:bodyPr wrap="square" rtlCol="0">
            <a:spAutoFit/>
          </a:bodyPr>
          <a:lstStyle/>
          <a:p>
            <a:r>
              <a:rPr lang="es-CO" dirty="0" smtClean="0">
                <a:solidFill>
                  <a:schemeClr val="accent4"/>
                </a:solidFill>
              </a:rPr>
              <a:t> </a:t>
            </a:r>
            <a:r>
              <a:rPr lang="es-CO" sz="2700" dirty="0" smtClean="0">
                <a:solidFill>
                  <a:schemeClr val="accent4"/>
                </a:solidFill>
              </a:rPr>
              <a:t>Fue realizada por José Celestino Mutis durante el reinado de Carlos III de España. </a:t>
            </a:r>
            <a:endParaRPr lang="es-CO" sz="2700" dirty="0">
              <a:solidFill>
                <a:schemeClr val="accent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jradin.jpg"/>
          <p:cNvPicPr>
            <a:picLocks noGrp="1" noChangeAspect="1"/>
          </p:cNvPicPr>
          <p:nvPr>
            <p:ph idx="1"/>
          </p:nvPr>
        </p:nvPicPr>
        <p:blipFill>
          <a:blip r:embed="rId2" cstate="print"/>
          <a:stretch>
            <a:fillRect/>
          </a:stretch>
        </p:blipFill>
        <p:spPr>
          <a:xfrm>
            <a:off x="683568" y="476672"/>
            <a:ext cx="3806864" cy="3769022"/>
          </a:xfrm>
        </p:spPr>
      </p:pic>
      <p:pic>
        <p:nvPicPr>
          <p:cNvPr id="8" name="7 Imagen" descr="José_Celestino_Mutis.jpg"/>
          <p:cNvPicPr>
            <a:picLocks noChangeAspect="1"/>
          </p:cNvPicPr>
          <p:nvPr/>
        </p:nvPicPr>
        <p:blipFill>
          <a:blip r:embed="rId3" cstate="print"/>
          <a:stretch>
            <a:fillRect/>
          </a:stretch>
        </p:blipFill>
        <p:spPr>
          <a:xfrm>
            <a:off x="5436096" y="2295440"/>
            <a:ext cx="3462536" cy="40069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O" sz="3200" dirty="0" smtClean="0">
                <a:solidFill>
                  <a:schemeClr val="accent4"/>
                </a:solidFill>
              </a:rPr>
              <a:t>El  deseo y la ambición del expansionismo español sobre el dominio de tierras y recursos naturales fue primero que el interés científico del estudio de la naturaleza. Por tanto el rey  deseaba la expedición botánica para conocer que nuevos recursos podían ser explotados en la Nueva Granada.</a:t>
            </a:r>
          </a:p>
          <a:p>
            <a:endParaRPr lang="es-CO" dirty="0" smtClean="0"/>
          </a:p>
          <a:p>
            <a:endParaRPr lang="es-CO" dirty="0"/>
          </a:p>
        </p:txBody>
      </p:sp>
      <p:sp>
        <p:nvSpPr>
          <p:cNvPr id="3" name="2 Título"/>
          <p:cNvSpPr>
            <a:spLocks noGrp="1"/>
          </p:cNvSpPr>
          <p:nvPr>
            <p:ph type="title"/>
          </p:nvPr>
        </p:nvSpPr>
        <p:spPr/>
        <p:txBody>
          <a:bodyPr>
            <a:normAutofit fontScale="90000"/>
          </a:bodyPr>
          <a:lstStyle/>
          <a:p>
            <a:r>
              <a:rPr lang="es-CO" dirty="0" smtClean="0">
                <a:solidFill>
                  <a:schemeClr val="accent2"/>
                </a:solidFill>
              </a:rPr>
              <a:t>¿POR QUÉ FUE CAUSA DE LA INDEPENDENCIA?</a:t>
            </a:r>
            <a:endParaRPr lang="es-CO"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764704"/>
            <a:ext cx="8219256" cy="5242587"/>
          </a:xfrm>
        </p:spPr>
        <p:txBody>
          <a:bodyPr>
            <a:normAutofit fontScale="92500" lnSpcReduction="20000"/>
          </a:bodyPr>
          <a:lstStyle/>
          <a:p>
            <a:r>
              <a:rPr lang="es-CO" sz="3000" dirty="0" smtClean="0">
                <a:solidFill>
                  <a:schemeClr val="accent4"/>
                </a:solidFill>
              </a:rPr>
              <a:t>Los discípulos de Mutis fueron todos decididos sostenedores de la causa de la Independencia de Colombia, próceres militares y civiles, y mártires de la guerra de independencia colombiana. Se señala a Mutis como uno de los más eficaces precursores de la independencia de Colombia y a su Expedición como el génesis de la misma. Sus integrantes formaron un núcleo granadino de fuerte influencia, que irradió por todo el país las ideas revolucionarias por medio del periódico El Semanario, publicado bajo la dirección de Francisco José de Caldas.</a:t>
            </a:r>
          </a:p>
          <a:p>
            <a:endParaRPr lang="es-CO" dirty="0"/>
          </a:p>
        </p:txBody>
      </p:sp>
    </p:spTree>
  </p:cSld>
  <p:clrMapOvr>
    <a:masterClrMapping/>
  </p:clrMapOvr>
  <p:transition>
    <p:wipe dir="d"/>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180px-Lozajorg.jpg"/>
          <p:cNvPicPr>
            <a:picLocks noChangeAspect="1"/>
          </p:cNvPicPr>
          <p:nvPr/>
        </p:nvPicPr>
        <p:blipFill>
          <a:blip r:embed="rId2" cstate="print"/>
          <a:stretch>
            <a:fillRect/>
          </a:stretch>
        </p:blipFill>
        <p:spPr>
          <a:xfrm>
            <a:off x="827584" y="404664"/>
            <a:ext cx="2286000" cy="3098800"/>
          </a:xfrm>
          <a:prstGeom prst="rect">
            <a:avLst/>
          </a:prstGeom>
        </p:spPr>
      </p:pic>
      <p:sp>
        <p:nvSpPr>
          <p:cNvPr id="6" name="5 CuadroTexto"/>
          <p:cNvSpPr txBox="1"/>
          <p:nvPr/>
        </p:nvSpPr>
        <p:spPr>
          <a:xfrm>
            <a:off x="827584" y="3861048"/>
            <a:ext cx="2304256" cy="646331"/>
          </a:xfrm>
          <a:prstGeom prst="rect">
            <a:avLst/>
          </a:prstGeom>
          <a:noFill/>
        </p:spPr>
        <p:txBody>
          <a:bodyPr wrap="square" rtlCol="0">
            <a:spAutoFit/>
          </a:bodyPr>
          <a:lstStyle/>
          <a:p>
            <a:r>
              <a:rPr lang="es-CO" b="1" dirty="0" smtClean="0">
                <a:solidFill>
                  <a:schemeClr val="accent4"/>
                </a:solidFill>
              </a:rPr>
              <a:t>Jorge Tadeo Lozano</a:t>
            </a:r>
            <a:endParaRPr lang="es-CO" b="1" dirty="0">
              <a:solidFill>
                <a:schemeClr val="accent4"/>
              </a:solidFill>
            </a:endParaRPr>
          </a:p>
        </p:txBody>
      </p:sp>
      <p:pic>
        <p:nvPicPr>
          <p:cNvPr id="8" name="7 Imagen" descr="Francisco_José_de_Caldas.jpg"/>
          <p:cNvPicPr>
            <a:picLocks noChangeAspect="1"/>
          </p:cNvPicPr>
          <p:nvPr/>
        </p:nvPicPr>
        <p:blipFill>
          <a:blip r:embed="rId3" cstate="print"/>
          <a:stretch>
            <a:fillRect/>
          </a:stretch>
        </p:blipFill>
        <p:spPr>
          <a:xfrm>
            <a:off x="3563888" y="1844824"/>
            <a:ext cx="2520280" cy="3617627"/>
          </a:xfrm>
          <a:prstGeom prst="rect">
            <a:avLst/>
          </a:prstGeom>
        </p:spPr>
      </p:pic>
      <p:sp>
        <p:nvSpPr>
          <p:cNvPr id="9" name="8 CuadroTexto"/>
          <p:cNvSpPr txBox="1"/>
          <p:nvPr/>
        </p:nvSpPr>
        <p:spPr>
          <a:xfrm>
            <a:off x="3635896" y="5661248"/>
            <a:ext cx="2304256" cy="646331"/>
          </a:xfrm>
          <a:prstGeom prst="rect">
            <a:avLst/>
          </a:prstGeom>
          <a:noFill/>
        </p:spPr>
        <p:txBody>
          <a:bodyPr wrap="square" rtlCol="0">
            <a:spAutoFit/>
          </a:bodyPr>
          <a:lstStyle/>
          <a:p>
            <a:r>
              <a:rPr lang="es-CO" b="1" dirty="0" smtClean="0">
                <a:solidFill>
                  <a:schemeClr val="accent4"/>
                </a:solidFill>
              </a:rPr>
              <a:t>Francisco Jose de Caldas</a:t>
            </a:r>
            <a:endParaRPr lang="es-CO" b="1" dirty="0">
              <a:solidFill>
                <a:schemeClr val="accent4"/>
              </a:solidFill>
            </a:endParaRPr>
          </a:p>
        </p:txBody>
      </p:sp>
      <p:pic>
        <p:nvPicPr>
          <p:cNvPr id="11" name="10 Imagen" descr="eloy valenzuela mantilla 1.jpg"/>
          <p:cNvPicPr>
            <a:picLocks noChangeAspect="1"/>
          </p:cNvPicPr>
          <p:nvPr/>
        </p:nvPicPr>
        <p:blipFill>
          <a:blip r:embed="rId4" cstate="print"/>
          <a:stretch>
            <a:fillRect/>
          </a:stretch>
        </p:blipFill>
        <p:spPr>
          <a:xfrm>
            <a:off x="6228185" y="476672"/>
            <a:ext cx="2160240" cy="3493443"/>
          </a:xfrm>
          <a:prstGeom prst="rect">
            <a:avLst/>
          </a:prstGeom>
        </p:spPr>
      </p:pic>
      <p:sp>
        <p:nvSpPr>
          <p:cNvPr id="12" name="11 CuadroTexto"/>
          <p:cNvSpPr txBox="1"/>
          <p:nvPr/>
        </p:nvSpPr>
        <p:spPr>
          <a:xfrm>
            <a:off x="6372200" y="4149080"/>
            <a:ext cx="1944216" cy="369332"/>
          </a:xfrm>
          <a:prstGeom prst="rect">
            <a:avLst/>
          </a:prstGeom>
          <a:noFill/>
        </p:spPr>
        <p:txBody>
          <a:bodyPr wrap="square" rtlCol="0">
            <a:spAutoFit/>
          </a:bodyPr>
          <a:lstStyle/>
          <a:p>
            <a:r>
              <a:rPr lang="es-CO" b="1" dirty="0" smtClean="0">
                <a:solidFill>
                  <a:schemeClr val="accent4"/>
                </a:solidFill>
              </a:rPr>
              <a:t>Eloy Valenzuela</a:t>
            </a:r>
            <a:endParaRPr lang="es-CO" b="1" dirty="0">
              <a:solidFill>
                <a:schemeClr val="accent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CO" b="1" dirty="0" smtClean="0">
                <a:solidFill>
                  <a:schemeClr val="accent2"/>
                </a:solidFill>
              </a:rPr>
              <a:t>Sus objetivos científicos dieron como resultado</a:t>
            </a:r>
          </a:p>
          <a:p>
            <a:r>
              <a:rPr lang="es-CO" dirty="0" smtClean="0">
                <a:solidFill>
                  <a:schemeClr val="accent4"/>
                </a:solidFill>
              </a:rPr>
              <a:t> La recolección y clasificación de 20 mil especies vegetales y 7 mil animales de la actual república de Colombia.</a:t>
            </a:r>
          </a:p>
          <a:p>
            <a:r>
              <a:rPr lang="es-CO" dirty="0" smtClean="0"/>
              <a:t> </a:t>
            </a:r>
            <a:r>
              <a:rPr lang="es-CO" dirty="0" smtClean="0">
                <a:solidFill>
                  <a:schemeClr val="accent4"/>
                </a:solidFill>
              </a:rPr>
              <a:t>La fundación del observatorio astronómico de Santa Fe de Bogotá, uno de los primeros de América meridional.</a:t>
            </a:r>
          </a:p>
          <a:p>
            <a:r>
              <a:rPr lang="es-CO" dirty="0" smtClean="0">
                <a:solidFill>
                  <a:schemeClr val="accent4"/>
                </a:solidFill>
              </a:rPr>
              <a:t>La creación de un selecto grupo de científicos y artistas .</a:t>
            </a:r>
          </a:p>
          <a:p>
            <a:r>
              <a:rPr lang="es-CO" dirty="0" smtClean="0"/>
              <a:t> </a:t>
            </a:r>
            <a:r>
              <a:rPr lang="es-CO" dirty="0" smtClean="0">
                <a:solidFill>
                  <a:schemeClr val="accent4"/>
                </a:solidFill>
              </a:rPr>
              <a:t>Dio fundamentos para la concientización de las riquezas naturales del Nuevo Mundo. </a:t>
            </a:r>
            <a:endParaRPr lang="es-CO" dirty="0">
              <a:solidFill>
                <a:schemeClr val="accent4"/>
              </a:solidFill>
            </a:endParaRPr>
          </a:p>
        </p:txBody>
      </p:sp>
      <p:sp>
        <p:nvSpPr>
          <p:cNvPr id="3" name="2 Título"/>
          <p:cNvSpPr>
            <a:spLocks noGrp="1"/>
          </p:cNvSpPr>
          <p:nvPr>
            <p:ph type="title"/>
          </p:nvPr>
        </p:nvSpPr>
        <p:spPr/>
        <p:txBody>
          <a:bodyPr>
            <a:normAutofit fontScale="90000"/>
          </a:bodyPr>
          <a:lstStyle/>
          <a:p>
            <a:r>
              <a:rPr lang="es-CO" dirty="0" smtClean="0">
                <a:solidFill>
                  <a:schemeClr val="accent2"/>
                </a:solidFill>
              </a:rPr>
              <a:t>Logros de la expedición Botánica</a:t>
            </a:r>
            <a:endParaRPr lang="es-CO" dirty="0">
              <a:solidFill>
                <a:schemeClr val="accent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TotalTime>
  <Words>145</Words>
  <Application>Microsoft Office PowerPoint</Application>
  <PresentationFormat>Presentación en pantalla (4:3)</PresentationFormat>
  <Paragraphs>21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CAUSAS INTERNAS DE LA INDEPENDENCIA</vt:lpstr>
      <vt:lpstr>Qué fue la expedición Botánica?</vt:lpstr>
      <vt:lpstr>NUEVO REINO DE GRANADA</vt:lpstr>
      <vt:lpstr>¿CUANDO SE DIÓ?</vt:lpstr>
      <vt:lpstr>Diapositiva 5</vt:lpstr>
      <vt:lpstr>¿POR QUÉ FUE CAUSA DE LA INDEPENDENCIA?</vt:lpstr>
      <vt:lpstr>Diapositiva 7</vt:lpstr>
      <vt:lpstr>Diapositiva 8</vt:lpstr>
      <vt:lpstr>Logros de la expedición Botánica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CAUSAS INTERNAS DE LA INDEPENDENCIA</dc:title>
  <dc:creator>lvallejoc</dc:creator>
  <cp:lastModifiedBy>amsarmientog</cp:lastModifiedBy>
  <cp:revision>5</cp:revision>
  <dcterms:created xsi:type="dcterms:W3CDTF">2014-05-22T12:20:22Z</dcterms:created>
  <dcterms:modified xsi:type="dcterms:W3CDTF">2014-05-22T19:43:26Z</dcterms:modified>
</cp:coreProperties>
</file>